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 id="2147483841" r:id="rId2"/>
  </p:sldMasterIdLst>
  <p:handoutMasterIdLst>
    <p:handoutMasterId r:id="rId15"/>
  </p:handoutMasterIdLst>
  <p:sldIdLst>
    <p:sldId id="256" r:id="rId3"/>
    <p:sldId id="257" r:id="rId4"/>
    <p:sldId id="271" r:id="rId5"/>
    <p:sldId id="268" r:id="rId6"/>
    <p:sldId id="270" r:id="rId7"/>
    <p:sldId id="272" r:id="rId8"/>
    <p:sldId id="277" r:id="rId9"/>
    <p:sldId id="281" r:id="rId10"/>
    <p:sldId id="279" r:id="rId11"/>
    <p:sldId id="274" r:id="rId12"/>
    <p:sldId id="282" r:id="rId13"/>
    <p:sldId id="280" r:id="rId14"/>
  </p:sldIdLst>
  <p:sldSz cx="9144000" cy="6858000" type="screen4x3"/>
  <p:notesSz cx="6797675"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71" autoAdjust="0"/>
  </p:normalViewPr>
  <p:slideViewPr>
    <p:cSldViewPr>
      <p:cViewPr>
        <p:scale>
          <a:sx n="77" d="100"/>
          <a:sy n="77" d="100"/>
        </p:scale>
        <p:origin x="-1176" y="2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6" d="100"/>
          <a:sy n="56" d="100"/>
        </p:scale>
        <p:origin x="-288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2016" y="0"/>
            <a:ext cx="2945659" cy="496332"/>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74" y="0"/>
            <a:ext cx="2945659" cy="496332"/>
          </a:xfrm>
          <a:prstGeom prst="rect">
            <a:avLst/>
          </a:prstGeom>
        </p:spPr>
        <p:txBody>
          <a:bodyPr vert="horz" lIns="91440" tIns="45720" rIns="91440" bIns="45720" rtlCol="1"/>
          <a:lstStyle>
            <a:lvl1pPr algn="l">
              <a:defRPr sz="1200"/>
            </a:lvl1pPr>
          </a:lstStyle>
          <a:p>
            <a:fld id="{91743894-2814-48D7-9513-ED6F0CC3EF9D}" type="datetimeFigureOut">
              <a:rPr lang="he-IL" smtClean="0"/>
              <a:t>כ"ה/אב/תשע"ו</a:t>
            </a:fld>
            <a:endParaRPr lang="he-IL"/>
          </a:p>
        </p:txBody>
      </p:sp>
      <p:sp>
        <p:nvSpPr>
          <p:cNvPr id="4" name="מציין מיקום של כותרת תחתונה 3"/>
          <p:cNvSpPr>
            <a:spLocks noGrp="1"/>
          </p:cNvSpPr>
          <p:nvPr>
            <p:ph type="ftr" sz="quarter" idx="2"/>
          </p:nvPr>
        </p:nvSpPr>
        <p:spPr>
          <a:xfrm>
            <a:off x="3852016" y="9428583"/>
            <a:ext cx="2945659" cy="496332"/>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74" y="9428583"/>
            <a:ext cx="2945659" cy="496332"/>
          </a:xfrm>
          <a:prstGeom prst="rect">
            <a:avLst/>
          </a:prstGeom>
        </p:spPr>
        <p:txBody>
          <a:bodyPr vert="horz" lIns="91440" tIns="45720" rIns="91440" bIns="45720" rtlCol="1" anchor="b"/>
          <a:lstStyle>
            <a:lvl1pPr algn="l">
              <a:defRPr sz="1200"/>
            </a:lvl1pPr>
          </a:lstStyle>
          <a:p>
            <a:fld id="{D707E68F-6D96-4704-881D-8E0A83AAD05E}" type="slidenum">
              <a:rPr lang="he-IL" smtClean="0"/>
              <a:t>‹#›</a:t>
            </a:fld>
            <a:endParaRPr lang="he-IL"/>
          </a:p>
        </p:txBody>
      </p:sp>
    </p:spTree>
    <p:extLst>
      <p:ext uri="{BB962C8B-B14F-4D97-AF65-F5344CB8AC3E}">
        <p14:creationId xmlns:p14="http://schemas.microsoft.com/office/powerpoint/2010/main" val="5141013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15" name="מלבן מעוגל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מלבן מעוגל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כותרת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he-IL" smtClean="0"/>
              <a:t>לחץ כדי לערוך סגנון כותרת של תבנית בסיס</a:t>
            </a:r>
            <a:endParaRPr kumimoji="0" lang="en-US"/>
          </a:p>
        </p:txBody>
      </p:sp>
      <p:sp>
        <p:nvSpPr>
          <p:cNvPr id="20" name="כותרת משנה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smtClean="0"/>
              <a:t>לחץ כדי לערוך סגנון כותרת משנה של תבנית בסיס</a:t>
            </a:r>
            <a:endParaRPr kumimoji="0" lang="en-US"/>
          </a:p>
        </p:txBody>
      </p:sp>
      <p:sp>
        <p:nvSpPr>
          <p:cNvPr id="19" name="מציין מיקום של תאריך 18"/>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8" name="מציין מיקום של כותרת תחתונה 7"/>
          <p:cNvSpPr>
            <a:spLocks noGrp="1"/>
          </p:cNvSpPr>
          <p:nvPr>
            <p:ph type="ftr" sz="quarter" idx="11"/>
          </p:nvPr>
        </p:nvSpPr>
        <p:spPr/>
        <p:txBody>
          <a:bodyPr/>
          <a:lstStyle>
            <a:extLst/>
          </a:lstStyle>
          <a:p>
            <a:endParaRPr lang="he-IL"/>
          </a:p>
        </p:txBody>
      </p:sp>
      <p:sp>
        <p:nvSpPr>
          <p:cNvPr id="11" name="מציין מיקום של מספר שקופית 10"/>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69AE76A4-D89C-4E64-9CA2-914A5ED64D28}" type="datetimeFigureOut">
              <a:rPr lang="he-IL" smtClean="0"/>
              <a:t>כ"ה/אב/תשע"ו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10B03285-C412-47BF-B2D2-87690650F6B7}" type="slidenum">
              <a:rPr lang="he-IL" smtClean="0"/>
              <a:t>‹#›</a:t>
            </a:fld>
            <a:endParaRPr lang="he-IL"/>
          </a:p>
        </p:txBody>
      </p:sp>
    </p:spTree>
    <p:extLst>
      <p:ext uri="{BB962C8B-B14F-4D97-AF65-F5344CB8AC3E}">
        <p14:creationId xmlns:p14="http://schemas.microsoft.com/office/powerpoint/2010/main" val="129644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a:off x="502920" y="4983480"/>
            <a:ext cx="8183880" cy="1051560"/>
          </a:xfrm>
        </p:spPr>
        <p:txBody>
          <a:bodyPr/>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502920" y="530352"/>
            <a:ext cx="8183880" cy="4187952"/>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533404"/>
            <a:ext cx="1981200" cy="5257799"/>
          </a:xfrm>
        </p:spPr>
        <p:txBody>
          <a:bodyPr vert="eaVert"/>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533400" y="533402"/>
            <a:ext cx="5943600" cy="5257801"/>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548622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155492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3954000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848055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952132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3882294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3376369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02920" y="4983480"/>
            <a:ext cx="8183880" cy="1051560"/>
          </a:xfrm>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idx="1"/>
          </p:nvPr>
        </p:nvSpPr>
        <p:spPr>
          <a:xfrm>
            <a:off x="502920" y="530352"/>
            <a:ext cx="8183880" cy="4187952"/>
          </a:xfrm>
        </p:spPr>
        <p:txBody>
          <a:bodyPr/>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927033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10823946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26890343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7466A16-E2C7-479B-B304-8840201B40AD}" type="datetimeFigureOut">
              <a:rPr lang="he-IL" smtClean="0"/>
              <a:t>כ"ה/אב/תשע"ו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EDED28A-B16E-4CDF-927A-04EBB4B44680}" type="slidenum">
              <a:rPr lang="he-IL" smtClean="0"/>
              <a:t>‹#›</a:t>
            </a:fld>
            <a:endParaRPr lang="he-IL"/>
          </a:p>
        </p:txBody>
      </p:sp>
    </p:spTree>
    <p:extLst>
      <p:ext uri="{BB962C8B-B14F-4D97-AF65-F5344CB8AC3E}">
        <p14:creationId xmlns:p14="http://schemas.microsoft.com/office/powerpoint/2010/main" val="1406641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14" name="מלבן מעוגל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מלבן מעוגל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כותרת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502920" y="4983480"/>
            <a:ext cx="8183880" cy="1051560"/>
          </a:xfrm>
        </p:spPr>
        <p:txBody>
          <a:bodyPr anchor="b"/>
          <a:lstStyle>
            <a:lvl1pPr>
              <a:defRPr b="1"/>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8" name="מציין מיקום של כותרת תחתונה 7"/>
          <p:cNvSpPr>
            <a:spLocks noGrp="1"/>
          </p:cNvSpPr>
          <p:nvPr>
            <p:ph type="ftr" sz="quarter" idx="11"/>
          </p:nvPr>
        </p:nvSpPr>
        <p:spPr/>
        <p:txBody>
          <a:bodyPr/>
          <a:lstStyle>
            <a:extLst/>
          </a:lstStyle>
          <a:p>
            <a:endParaRPr lang="he-IL"/>
          </a:p>
        </p:txBody>
      </p:sp>
      <p:sp>
        <p:nvSpPr>
          <p:cNvPr id="9" name="מציין מיקום של מספר שקופית 8"/>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4" name="מציין מיקום של כותרת תחתונה 3"/>
          <p:cNvSpPr>
            <a:spLocks noGrp="1"/>
          </p:cNvSpPr>
          <p:nvPr>
            <p:ph type="ftr" sz="quarter" idx="11"/>
          </p:nvPr>
        </p:nvSpPr>
        <p:spPr/>
        <p:txBody>
          <a:bodyPr/>
          <a:lstStyle>
            <a:extLst/>
          </a:lstStyle>
          <a:p>
            <a:endParaRPr lang="he-IL"/>
          </a:p>
        </p:txBody>
      </p:sp>
      <p:sp>
        <p:nvSpPr>
          <p:cNvPr id="5" name="מציין מיקום של מספר שקופית 4"/>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7" name="מלבן מעוגל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מציין מיקום של תאריך 1"/>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3" name="מציין מיקום של כותרת תחתונה 2"/>
          <p:cNvSpPr>
            <a:spLocks noGrp="1"/>
          </p:cNvSpPr>
          <p:nvPr>
            <p:ph type="ftr" sz="quarter" idx="11"/>
          </p:nvPr>
        </p:nvSpPr>
        <p:spPr/>
        <p:txBody>
          <a:bodyPr/>
          <a:lstStyle>
            <a:extLst/>
          </a:lstStyle>
          <a:p>
            <a:endParaRPr lang="he-IL"/>
          </a:p>
        </p:txBody>
      </p:sp>
      <p:sp>
        <p:nvSpPr>
          <p:cNvPr id="4" name="מציין מיקום של מספר שקופית 3"/>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10B03285-C412-47BF-B2D2-87690650F6B7}"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15" name="מלבן מעוגל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מלבן עם פינה יחידה מעוגלת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כותרת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he-IL" smtClean="0"/>
              <a:t>לחץ כדי לערוך סגנון כותרת של תבנית בסיס</a:t>
            </a:r>
            <a:endParaRPr kumimoji="0" lang="en-US"/>
          </a:p>
        </p:txBody>
      </p:sp>
      <p:sp>
        <p:nvSpPr>
          <p:cNvPr id="4" name="מציין מיקום טקסט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69AE76A4-D89C-4E64-9CA2-914A5ED64D28}" type="datetimeFigureOut">
              <a:rPr lang="he-IL" smtClean="0"/>
              <a:t>כ"ה/אב/תשע"ו</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10B03285-C412-47BF-B2D2-87690650F6B7}" type="slidenum">
              <a:rPr lang="he-IL" smtClean="0"/>
              <a:t>‹#›</a:t>
            </a:fld>
            <a:endParaRPr lang="he-IL"/>
          </a:p>
        </p:txBody>
      </p:sp>
      <p:sp>
        <p:nvSpPr>
          <p:cNvPr id="3" name="מציין מיקום של תמונה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he-IL" smtClean="0"/>
              <a:t>לחץ על הסמל כדי להוסיף תמונה</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מלבן מעוגל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מלבן מעוגל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מציין מיקום של כותרת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he-IL" smtClean="0"/>
              <a:t>לחץ כדי לערוך סגנון כותרת של תבנית בסיס</a:t>
            </a:r>
            <a:endParaRPr kumimoji="0" lang="en-US"/>
          </a:p>
        </p:txBody>
      </p:sp>
      <p:sp>
        <p:nvSpPr>
          <p:cNvPr id="4" name="מציין מיקום טקסט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25" name="מציין מיקום של תאריך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9AE76A4-D89C-4E64-9CA2-914A5ED64D28}" type="datetimeFigureOut">
              <a:rPr lang="he-IL" smtClean="0"/>
              <a:t>כ"ה/אב/תשע"ו</a:t>
            </a:fld>
            <a:endParaRPr lang="he-IL"/>
          </a:p>
        </p:txBody>
      </p:sp>
      <p:sp>
        <p:nvSpPr>
          <p:cNvPr id="18" name="מציין מיקום של כותרת תחתונה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he-IL"/>
          </a:p>
        </p:txBody>
      </p:sp>
      <p:sp>
        <p:nvSpPr>
          <p:cNvPr id="5" name="מציין מיקום של מספר שקופית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0B03285-C412-47BF-B2D2-87690650F6B7}"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40" r:id="rId10"/>
    <p:sldLayoutId id="2147483838" r:id="rId11"/>
    <p:sldLayoutId id="2147483839" r:id="rId12"/>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7466A16-E2C7-479B-B304-8840201B40AD}" type="datetimeFigureOut">
              <a:rPr lang="he-IL" smtClean="0"/>
              <a:t>כ"ה/אב/תשע"ו</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EDED28A-B16E-4CDF-927A-04EBB4B44680}" type="slidenum">
              <a:rPr lang="he-IL" smtClean="0"/>
              <a:t>‹#›</a:t>
            </a:fld>
            <a:endParaRPr lang="he-IL"/>
          </a:p>
        </p:txBody>
      </p:sp>
    </p:spTree>
    <p:extLst>
      <p:ext uri="{BB962C8B-B14F-4D97-AF65-F5344CB8AC3E}">
        <p14:creationId xmlns:p14="http://schemas.microsoft.com/office/powerpoint/2010/main" val="955409562"/>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ועדה חקלאית 2017</a:t>
            </a:r>
            <a:endParaRPr lang="he-IL" dirty="0"/>
          </a:p>
        </p:txBody>
      </p:sp>
      <p:sp>
        <p:nvSpPr>
          <p:cNvPr id="3" name="כותרת משנה 2"/>
          <p:cNvSpPr>
            <a:spLocks noGrp="1"/>
          </p:cNvSpPr>
          <p:nvPr>
            <p:ph type="subTitle" idx="1"/>
          </p:nvPr>
        </p:nvSpPr>
        <p:spPr>
          <a:xfrm>
            <a:off x="722376" y="3685032"/>
            <a:ext cx="7772400" cy="2408264"/>
          </a:xfrm>
        </p:spPr>
        <p:txBody>
          <a:bodyPr/>
          <a:lstStyle/>
          <a:p>
            <a:r>
              <a:rPr lang="he-IL" dirty="0" smtClean="0"/>
              <a:t>חקלאות מנוהלת</a:t>
            </a:r>
            <a:endParaRPr lang="he-IL" dirty="0"/>
          </a:p>
        </p:txBody>
      </p:sp>
    </p:spTree>
    <p:extLst>
      <p:ext uri="{BB962C8B-B14F-4D97-AF65-F5344CB8AC3E}">
        <p14:creationId xmlns:p14="http://schemas.microsoft.com/office/powerpoint/2010/main" val="42174440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552" y="476672"/>
            <a:ext cx="8183880" cy="720080"/>
          </a:xfrm>
        </p:spPr>
        <p:txBody>
          <a:bodyPr>
            <a:normAutofit/>
          </a:bodyPr>
          <a:lstStyle/>
          <a:p>
            <a:pPr algn="ctr"/>
            <a:r>
              <a:rPr lang="he-IL" dirty="0" smtClean="0"/>
              <a:t>באחריות הועדה החקלאית</a:t>
            </a:r>
            <a:endParaRPr lang="he-IL" dirty="0"/>
          </a:p>
        </p:txBody>
      </p:sp>
      <p:sp>
        <p:nvSpPr>
          <p:cNvPr id="3" name="מציין מיקום תוכן 2"/>
          <p:cNvSpPr>
            <a:spLocks noGrp="1"/>
          </p:cNvSpPr>
          <p:nvPr>
            <p:ph idx="1"/>
          </p:nvPr>
        </p:nvSpPr>
        <p:spPr>
          <a:xfrm>
            <a:off x="467544" y="1340768"/>
            <a:ext cx="8183880" cy="4187952"/>
          </a:xfrm>
        </p:spPr>
        <p:txBody>
          <a:bodyPr>
            <a:noAutofit/>
          </a:bodyPr>
          <a:lstStyle/>
          <a:p>
            <a:pPr lvl="0">
              <a:spcBef>
                <a:spcPts val="0"/>
              </a:spcBef>
            </a:pPr>
            <a:r>
              <a:rPr lang="he-IL" sz="2000" dirty="0">
                <a:latin typeface="Times New Roman" pitchFamily="18" charset="0"/>
                <a:cs typeface="Times New Roman" pitchFamily="18" charset="0"/>
              </a:rPr>
              <a:t>דרכים חקלאיות </a:t>
            </a:r>
            <a:r>
              <a:rPr lang="he-IL" sz="2000" dirty="0" smtClean="0">
                <a:latin typeface="Times New Roman" pitchFamily="18" charset="0"/>
                <a:cs typeface="Times New Roman" pitchFamily="18" charset="0"/>
              </a:rPr>
              <a:t>ביטחוניות- קשר ותאום עם החקלאים.</a:t>
            </a:r>
            <a:endParaRPr lang="he-IL" sz="2000" dirty="0" smtClean="0">
              <a:latin typeface="Times New Roman" pitchFamily="18" charset="0"/>
              <a:cs typeface="Times New Roman" pitchFamily="18" charset="0"/>
            </a:endParaRPr>
          </a:p>
          <a:p>
            <a:r>
              <a:rPr lang="he-IL" sz="2000" dirty="0" smtClean="0">
                <a:latin typeface="Times New Roman" pitchFamily="18" charset="0"/>
                <a:cs typeface="Times New Roman" pitchFamily="18" charset="0"/>
              </a:rPr>
              <a:t>מועצות </a:t>
            </a:r>
            <a:r>
              <a:rPr lang="he-IL" sz="2000" dirty="0">
                <a:latin typeface="Times New Roman" pitchFamily="18" charset="0"/>
                <a:cs typeface="Times New Roman" pitchFamily="18" charset="0"/>
              </a:rPr>
              <a:t>הצמחים – קידום האינטרסים של חקלאי הגולן.</a:t>
            </a:r>
            <a:endParaRPr lang="en-US" sz="2000" dirty="0">
              <a:latin typeface="Times New Roman" pitchFamily="18" charset="0"/>
              <a:cs typeface="Times New Roman" pitchFamily="18" charset="0"/>
            </a:endParaRPr>
          </a:p>
          <a:p>
            <a:r>
              <a:rPr lang="he-IL" sz="2000" dirty="0">
                <a:latin typeface="Times New Roman" pitchFamily="18" charset="0"/>
                <a:cs typeface="Times New Roman" pitchFamily="18" charset="0"/>
              </a:rPr>
              <a:t>משרד החקלאות - קידום האינטרסים של חקלאי הגולן.</a:t>
            </a:r>
            <a:endParaRPr lang="en-US" sz="2000" dirty="0">
              <a:latin typeface="Times New Roman" pitchFamily="18" charset="0"/>
              <a:cs typeface="Times New Roman" pitchFamily="18" charset="0"/>
            </a:endParaRPr>
          </a:p>
          <a:p>
            <a:pPr lvl="0"/>
            <a:r>
              <a:rPr lang="he-IL" sz="2000" dirty="0">
                <a:latin typeface="Times New Roman" pitchFamily="18" charset="0"/>
                <a:cs typeface="Times New Roman" pitchFamily="18" charset="0"/>
              </a:rPr>
              <a:t>כוח אדם בחקלאות – </a:t>
            </a:r>
            <a:r>
              <a:rPr lang="he-IL" sz="2000" dirty="0">
                <a:latin typeface="Times New Roman" pitchFamily="18" charset="0"/>
                <a:cs typeface="Times New Roman" pitchFamily="18" charset="0"/>
              </a:rPr>
              <a:t>עבודה ישראלית צעירה- לפעול לשילוב כעבודה מועדפת או מענקים</a:t>
            </a:r>
            <a:r>
              <a:rPr lang="he-IL"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he-IL" sz="2000" dirty="0">
                <a:latin typeface="Times New Roman" pitchFamily="18" charset="0"/>
                <a:cs typeface="Times New Roman" pitchFamily="18" charset="0"/>
              </a:rPr>
              <a:t>רשות מרעה גולן – פיתוח תשתיות במרעה.</a:t>
            </a:r>
          </a:p>
          <a:p>
            <a:pPr lvl="0"/>
            <a:r>
              <a:rPr lang="he-IL" sz="2000" dirty="0" smtClean="0">
                <a:latin typeface="Times New Roman" pitchFamily="18" charset="0"/>
                <a:cs typeface="Times New Roman" pitchFamily="18" charset="0"/>
              </a:rPr>
              <a:t>פרויקטים </a:t>
            </a:r>
            <a:r>
              <a:rPr lang="he-IL" sz="2000" dirty="0">
                <a:latin typeface="Times New Roman" pitchFamily="18" charset="0"/>
                <a:cs typeface="Times New Roman" pitchFamily="18" charset="0"/>
              </a:rPr>
              <a:t>אד הוק – על פי הצרכים והגדרת שולחנות </a:t>
            </a:r>
            <a:r>
              <a:rPr lang="he-IL" sz="2000" dirty="0" smtClean="0">
                <a:latin typeface="Times New Roman" pitchFamily="18" charset="0"/>
                <a:cs typeface="Times New Roman" pitchFamily="18" charset="0"/>
              </a:rPr>
              <a:t>המגדלים (כפר קוטפים באליעד).</a:t>
            </a:r>
            <a:endParaRPr lang="en-US" sz="2000" dirty="0">
              <a:latin typeface="Times New Roman" pitchFamily="18" charset="0"/>
              <a:cs typeface="Times New Roman" pitchFamily="18" charset="0"/>
            </a:endParaRPr>
          </a:p>
          <a:p>
            <a:pPr lvl="0"/>
            <a:r>
              <a:rPr lang="he-IL" sz="2000" dirty="0">
                <a:latin typeface="Times New Roman" pitchFamily="18" charset="0"/>
                <a:cs typeface="Times New Roman" pitchFamily="18" charset="0"/>
              </a:rPr>
              <a:t>פסולת חקלאית – יצירת מערכת מוסדרת לפינוי הפסולת החקלאית כחלק מהשירותים הניתנים לחקלאי.</a:t>
            </a:r>
            <a:endParaRPr lang="en-US" sz="2000" dirty="0">
              <a:latin typeface="Times New Roman" pitchFamily="18" charset="0"/>
              <a:cs typeface="Times New Roman" pitchFamily="18" charset="0"/>
            </a:endParaRPr>
          </a:p>
          <a:p>
            <a:r>
              <a:rPr lang="he-IL" sz="2000" dirty="0">
                <a:latin typeface="Times New Roman" pitchFamily="18" charset="0"/>
                <a:cs typeface="Times New Roman" pitchFamily="18" charset="0"/>
              </a:rPr>
              <a:t>הדברה אזורית – המשך הפרויקטים הקיימים. מינוף </a:t>
            </a:r>
            <a:r>
              <a:rPr lang="he-IL" sz="2000" dirty="0" smtClean="0">
                <a:latin typeface="Times New Roman" pitchFamily="18" charset="0"/>
                <a:cs typeface="Times New Roman" pitchFamily="18" charset="0"/>
              </a:rPr>
              <a:t>הפרויקטים </a:t>
            </a:r>
            <a:r>
              <a:rPr lang="he-IL" sz="2000" dirty="0">
                <a:latin typeface="Times New Roman" pitchFamily="18" charset="0"/>
                <a:cs typeface="Times New Roman" pitchFamily="18" charset="0"/>
              </a:rPr>
              <a:t>לבניית מערכת מרכזת להדברה אזורית</a:t>
            </a:r>
            <a:r>
              <a:rPr lang="he-IL" sz="2000" dirty="0" smtClean="0">
                <a:latin typeface="Times New Roman" pitchFamily="18" charset="0"/>
                <a:cs typeface="Times New Roman" pitchFamily="18" charset="0"/>
              </a:rPr>
              <a:t>.</a:t>
            </a:r>
          </a:p>
          <a:p>
            <a:r>
              <a:rPr lang="he-IL" sz="2000" dirty="0" smtClean="0">
                <a:latin typeface="Times New Roman" pitchFamily="18" charset="0"/>
                <a:cs typeface="Times New Roman" pitchFamily="18" charset="0"/>
              </a:rPr>
              <a:t>העברת מידע מהגופים הממשלתיים/ ציבוריים לחקלאים- קולות קוראים, חידושים, מחקרים....</a:t>
            </a:r>
          </a:p>
          <a:p>
            <a:endParaRPr lang="he-IL" sz="2000" dirty="0" smtClean="0">
              <a:latin typeface="Times New Roman" pitchFamily="18" charset="0"/>
              <a:cs typeface="Times New Roman" pitchFamily="18" charset="0"/>
            </a:endParaRPr>
          </a:p>
          <a:p>
            <a:endParaRPr lang="he-IL" sz="2000" dirty="0" smtClean="0">
              <a:latin typeface="Times New Roman" pitchFamily="18" charset="0"/>
              <a:cs typeface="Times New Roman" pitchFamily="18" charset="0"/>
            </a:endParaRPr>
          </a:p>
          <a:p>
            <a:pPr marL="0" indent="0">
              <a:spcBef>
                <a:spcPts val="0"/>
              </a:spcBef>
              <a:buNone/>
            </a:pPr>
            <a:endParaRPr lang="he-IL" sz="2000" dirty="0">
              <a:latin typeface="Times New Roman" pitchFamily="18" charset="0"/>
              <a:cs typeface="Times New Roman" pitchFamily="18" charset="0"/>
            </a:endParaRPr>
          </a:p>
        </p:txBody>
      </p:sp>
    </p:spTree>
    <p:extLst>
      <p:ext uri="{BB962C8B-B14F-4D97-AF65-F5344CB8AC3E}">
        <p14:creationId xmlns:p14="http://schemas.microsoft.com/office/powerpoint/2010/main" val="1695301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11560" y="692696"/>
            <a:ext cx="8183880" cy="1051560"/>
          </a:xfrm>
        </p:spPr>
        <p:txBody>
          <a:bodyPr/>
          <a:lstStyle/>
          <a:p>
            <a:pPr algn="r"/>
            <a:r>
              <a:rPr lang="he-IL" dirty="0" smtClean="0">
                <a:latin typeface="Times New Roman" pitchFamily="18" charset="0"/>
                <a:cs typeface="Times New Roman" pitchFamily="18" charset="0"/>
              </a:rPr>
              <a:t>סיכום- חשיבות הועדה החקלאית</a:t>
            </a:r>
            <a:endParaRPr lang="he-IL" dirty="0">
              <a:latin typeface="Times New Roman" pitchFamily="18" charset="0"/>
              <a:cs typeface="Times New Roman" pitchFamily="18" charset="0"/>
            </a:endParaRPr>
          </a:p>
        </p:txBody>
      </p:sp>
      <p:sp>
        <p:nvSpPr>
          <p:cNvPr id="3" name="מציין מיקום תוכן 2"/>
          <p:cNvSpPr>
            <a:spLocks noGrp="1"/>
          </p:cNvSpPr>
          <p:nvPr>
            <p:ph idx="1"/>
          </p:nvPr>
        </p:nvSpPr>
        <p:spPr>
          <a:xfrm>
            <a:off x="467544" y="1844824"/>
            <a:ext cx="8183880" cy="4187952"/>
          </a:xfrm>
        </p:spPr>
        <p:txBody>
          <a:bodyPr>
            <a:normAutofit fontScale="85000" lnSpcReduction="20000"/>
          </a:bodyPr>
          <a:lstStyle/>
          <a:p>
            <a:pPr marL="0" indent="0">
              <a:buNone/>
            </a:pPr>
            <a:r>
              <a:rPr lang="he-IL" dirty="0" smtClean="0">
                <a:latin typeface="Times New Roman" pitchFamily="18" charset="0"/>
                <a:cs typeface="Times New Roman" pitchFamily="18" charset="0"/>
              </a:rPr>
              <a:t>השוק החקלאות נמצא במשבר של חוסר וודאות שהחמיר בשנים האחרונות עקב "יוקר המחייה".</a:t>
            </a:r>
          </a:p>
          <a:p>
            <a:pPr marL="0" indent="0">
              <a:buNone/>
            </a:pPr>
            <a:r>
              <a:rPr lang="he-IL" dirty="0" smtClean="0">
                <a:latin typeface="Times New Roman" pitchFamily="18" charset="0"/>
                <a:cs typeface="Times New Roman" pitchFamily="18" charset="0"/>
              </a:rPr>
              <a:t>מדיניות ממשלתית השוחקת את הרווחיות הנמוכה גם כך- רפורמות, יבוא, מכסים..</a:t>
            </a:r>
          </a:p>
          <a:p>
            <a:pPr marL="0" indent="0">
              <a:buNone/>
            </a:pPr>
            <a:r>
              <a:rPr lang="he-IL" dirty="0" smtClean="0">
                <a:latin typeface="Times New Roman" pitchFamily="18" charset="0"/>
                <a:cs typeface="Times New Roman" pitchFamily="18" charset="0"/>
              </a:rPr>
              <a:t>איומים כבדים על ענפים מרכזיים בגולן- תפוח, רפת, אגס, זית, לול....</a:t>
            </a:r>
          </a:p>
          <a:p>
            <a:pPr marL="0" indent="0">
              <a:buNone/>
            </a:pPr>
            <a:r>
              <a:rPr lang="he-IL" dirty="0" smtClean="0">
                <a:latin typeface="Times New Roman" pitchFamily="18" charset="0"/>
                <a:cs typeface="Times New Roman" pitchFamily="18" charset="0"/>
              </a:rPr>
              <a:t>ועודף תחרות בענפים הקיימים.</a:t>
            </a:r>
          </a:p>
          <a:p>
            <a:pPr marL="0" indent="0">
              <a:buNone/>
            </a:pPr>
            <a:r>
              <a:rPr lang="he-IL" dirty="0" smtClean="0">
                <a:latin typeface="Times New Roman" pitchFamily="18" charset="0"/>
                <a:cs typeface="Times New Roman" pitchFamily="18" charset="0"/>
              </a:rPr>
              <a:t>כל אלו מצריכים אותנו החקלאים להגיב ולנהל את המשאבים שלנו בצורה יעילה יותר- ניהול אזורי.</a:t>
            </a:r>
          </a:p>
          <a:p>
            <a:pPr marL="0" indent="0">
              <a:buNone/>
            </a:pPr>
            <a:r>
              <a:rPr lang="he-IL" dirty="0" smtClean="0">
                <a:latin typeface="Times New Roman" pitchFamily="18" charset="0"/>
                <a:cs typeface="Times New Roman" pitchFamily="18" charset="0"/>
              </a:rPr>
              <a:t>יש לבצע התייעלות ושכלול בענפים הקיימים, לפתח אופציות חדשות לחקלאות, יצירת גוף ניהולי המשלב את החקלאים בניתוח מצב החקלאות בגולן, חיבור למכוני המחקר וע"י כך להיות שותפים לקבלת ההחלטות לקידום החקלאות בגולן.</a:t>
            </a:r>
          </a:p>
          <a:p>
            <a:pPr marL="0" indent="0">
              <a:buNone/>
            </a:pPr>
            <a:endParaRPr lang="he-IL" dirty="0" smtClean="0"/>
          </a:p>
          <a:p>
            <a:endParaRPr lang="he-IL" dirty="0" smtClean="0"/>
          </a:p>
          <a:p>
            <a:endParaRPr lang="he-IL" dirty="0" smtClean="0"/>
          </a:p>
          <a:p>
            <a:endParaRPr lang="he-IL" dirty="0"/>
          </a:p>
        </p:txBody>
      </p:sp>
    </p:spTree>
    <p:extLst>
      <p:ext uri="{BB962C8B-B14F-4D97-AF65-F5344CB8AC3E}">
        <p14:creationId xmlns:p14="http://schemas.microsoft.com/office/powerpoint/2010/main" val="160975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476672"/>
            <a:ext cx="8183880" cy="1051560"/>
          </a:xfrm>
        </p:spPr>
        <p:txBody>
          <a:bodyPr/>
          <a:lstStyle/>
          <a:p>
            <a:pPr algn="ctr"/>
            <a:r>
              <a:rPr lang="he-IL" dirty="0" smtClean="0"/>
              <a:t>הצעת תקציב 2017</a:t>
            </a:r>
            <a:endParaRPr lang="he-IL"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4030932852"/>
              </p:ext>
            </p:extLst>
          </p:nvPr>
        </p:nvGraphicFramePr>
        <p:xfrm>
          <a:off x="467544" y="1700808"/>
          <a:ext cx="8183560" cy="3960437"/>
        </p:xfrm>
        <a:graphic>
          <a:graphicData uri="http://schemas.openxmlformats.org/drawingml/2006/table">
            <a:tbl>
              <a:tblPr rtl="1">
                <a:tableStyleId>{5C22544A-7EE6-4342-B048-85BDC9FD1C3A}</a:tableStyleId>
              </a:tblPr>
              <a:tblGrid>
                <a:gridCol w="2764469"/>
                <a:gridCol w="768926"/>
                <a:gridCol w="1135080"/>
                <a:gridCol w="659078"/>
                <a:gridCol w="1052695"/>
                <a:gridCol w="622463"/>
                <a:gridCol w="1180849"/>
              </a:tblGrid>
              <a:tr h="265735">
                <a:tc gridSpan="7">
                  <a:txBody>
                    <a:bodyPr/>
                    <a:lstStyle/>
                    <a:p>
                      <a:pPr algn="ctr" rtl="1" fontAlgn="b"/>
                      <a:r>
                        <a:rPr lang="he-IL" sz="1500" u="sng" strike="noStrike" dirty="0">
                          <a:effectLst/>
                        </a:rPr>
                        <a:t>הצעת תקציב ועדה חקלאית לשנת 2017</a:t>
                      </a:r>
                      <a:endParaRPr lang="he-IL" sz="1500" b="1" i="0" u="sng" strike="noStrike" dirty="0">
                        <a:solidFill>
                          <a:srgbClr val="000000"/>
                        </a:solidFill>
                        <a:effectLst/>
                        <a:latin typeface="Arial"/>
                      </a:endParaRPr>
                    </a:p>
                  </a:txBody>
                  <a:tcPr marL="0" marR="0" marT="0" marB="0" anchor="b"/>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r h="275577">
                <a:tc>
                  <a:txBody>
                    <a:bodyPr/>
                    <a:lstStyle/>
                    <a:p>
                      <a:pPr algn="r" rtl="0" fontAlgn="b"/>
                      <a:endParaRPr lang="he-IL" sz="1500" b="0" i="0" u="none" strike="noStrike" dirty="0">
                        <a:solidFill>
                          <a:srgbClr val="000000"/>
                        </a:solidFill>
                        <a:effectLst/>
                        <a:latin typeface="Arial"/>
                      </a:endParaRPr>
                    </a:p>
                  </a:txBody>
                  <a:tcPr marL="0" marR="0" marT="0" marB="0" anchor="b"/>
                </a:tc>
                <a:tc>
                  <a:txBody>
                    <a:bodyPr/>
                    <a:lstStyle/>
                    <a:p>
                      <a:pPr algn="l" rtl="0" fontAlgn="b"/>
                      <a:endParaRPr lang="he-IL" sz="1500" b="0" i="0" u="none" strike="noStrike">
                        <a:solidFill>
                          <a:srgbClr val="000000"/>
                        </a:solidFill>
                        <a:effectLst/>
                        <a:latin typeface="Arial"/>
                      </a:endParaRPr>
                    </a:p>
                  </a:txBody>
                  <a:tcPr marL="0" marR="0" marT="0" marB="0" anchor="b"/>
                </a:tc>
                <a:tc>
                  <a:txBody>
                    <a:bodyPr/>
                    <a:lstStyle/>
                    <a:p>
                      <a:pPr algn="l" rtl="0" fontAlgn="b"/>
                      <a:endParaRPr lang="he-IL" sz="1500" b="0" i="0" u="none" strike="noStrike">
                        <a:solidFill>
                          <a:srgbClr val="000000"/>
                        </a:solidFill>
                        <a:effectLst/>
                        <a:latin typeface="Arial"/>
                      </a:endParaRPr>
                    </a:p>
                  </a:txBody>
                  <a:tcPr marL="0" marR="0" marT="0" marB="0" anchor="b"/>
                </a:tc>
                <a:tc>
                  <a:txBody>
                    <a:bodyPr/>
                    <a:lstStyle/>
                    <a:p>
                      <a:pPr algn="l" rtl="0" fontAlgn="b"/>
                      <a:endParaRPr lang="he-IL" sz="1500" b="0" i="0" u="none" strike="noStrike">
                        <a:solidFill>
                          <a:srgbClr val="000000"/>
                        </a:solidFill>
                        <a:effectLst/>
                        <a:latin typeface="Arial"/>
                      </a:endParaRPr>
                    </a:p>
                  </a:txBody>
                  <a:tcPr marL="0" marR="0" marT="0" marB="0" anchor="b"/>
                </a:tc>
                <a:tc>
                  <a:txBody>
                    <a:bodyPr/>
                    <a:lstStyle/>
                    <a:p>
                      <a:pPr algn="l" rtl="0" fontAlgn="b"/>
                      <a:endParaRPr lang="he-IL" sz="1500" b="0" i="0" u="none" strike="noStrike">
                        <a:solidFill>
                          <a:srgbClr val="000000"/>
                        </a:solidFill>
                        <a:effectLst/>
                        <a:latin typeface="Arial"/>
                      </a:endParaRPr>
                    </a:p>
                  </a:txBody>
                  <a:tcPr marL="0" marR="0" marT="0" marB="0" anchor="b"/>
                </a:tc>
                <a:tc>
                  <a:txBody>
                    <a:bodyPr/>
                    <a:lstStyle/>
                    <a:p>
                      <a:pPr algn="l" rtl="0" fontAlgn="b"/>
                      <a:endParaRPr lang="he-IL" sz="1500" b="0" i="0" u="none" strike="noStrike">
                        <a:solidFill>
                          <a:srgbClr val="000000"/>
                        </a:solidFill>
                        <a:effectLst/>
                        <a:latin typeface="Arial"/>
                      </a:endParaRPr>
                    </a:p>
                  </a:txBody>
                  <a:tcPr marL="0" marR="0" marT="0" marB="0" anchor="b"/>
                </a:tc>
                <a:tc>
                  <a:txBody>
                    <a:bodyPr/>
                    <a:lstStyle/>
                    <a:p>
                      <a:pPr algn="l" rtl="0" fontAlgn="b"/>
                      <a:endParaRPr lang="he-IL" sz="1500" b="0" i="0" u="none" strike="noStrike">
                        <a:solidFill>
                          <a:srgbClr val="000000"/>
                        </a:solidFill>
                        <a:effectLst/>
                        <a:latin typeface="Arial"/>
                      </a:endParaRPr>
                    </a:p>
                  </a:txBody>
                  <a:tcPr marL="0" marR="0" marT="0" marB="0" anchor="b"/>
                </a:tc>
              </a:tr>
              <a:tr h="275577">
                <a:tc rowSpan="2">
                  <a:txBody>
                    <a:bodyPr/>
                    <a:lstStyle/>
                    <a:p>
                      <a:pPr algn="ctr" rtl="1" fontAlgn="b"/>
                      <a:r>
                        <a:rPr lang="he-IL" sz="1500" u="none" strike="noStrike">
                          <a:effectLst/>
                        </a:rPr>
                        <a:t>פירוט ההוצאה</a:t>
                      </a:r>
                      <a:endParaRPr lang="he-IL" sz="1500" b="1" i="0" u="none" strike="noStrike">
                        <a:solidFill>
                          <a:srgbClr val="000000"/>
                        </a:solidFill>
                        <a:effectLst/>
                        <a:latin typeface="Arial"/>
                      </a:endParaRPr>
                    </a:p>
                  </a:txBody>
                  <a:tcPr marL="0" marR="0" marT="0" marB="0" anchor="b"/>
                </a:tc>
                <a:tc rowSpan="2">
                  <a:txBody>
                    <a:bodyPr/>
                    <a:lstStyle/>
                    <a:p>
                      <a:pPr algn="ctr" rtl="1" fontAlgn="b"/>
                      <a:r>
                        <a:rPr lang="he-IL" sz="1500" u="none" strike="noStrike">
                          <a:effectLst/>
                        </a:rPr>
                        <a:t>סכום אלש"ח</a:t>
                      </a:r>
                      <a:endParaRPr lang="he-IL" sz="1500" b="1" i="0" u="none" strike="noStrike">
                        <a:solidFill>
                          <a:srgbClr val="000000"/>
                        </a:solidFill>
                        <a:effectLst/>
                        <a:latin typeface="Arial"/>
                      </a:endParaRPr>
                    </a:p>
                  </a:txBody>
                  <a:tcPr marL="0" marR="0" marT="0" marB="0" anchor="b"/>
                </a:tc>
                <a:tc gridSpan="4">
                  <a:txBody>
                    <a:bodyPr/>
                    <a:lstStyle/>
                    <a:p>
                      <a:pPr algn="ctr" rtl="1" fontAlgn="b"/>
                      <a:r>
                        <a:rPr lang="he-IL" sz="1500" u="none" strike="noStrike">
                          <a:effectLst/>
                        </a:rPr>
                        <a:t>מקורות מימון באלש"ח</a:t>
                      </a:r>
                      <a:endParaRPr lang="he-IL" sz="1500" b="1" i="0" u="none" strike="noStrike">
                        <a:solidFill>
                          <a:srgbClr val="000000"/>
                        </a:solidFill>
                        <a:effectLst/>
                        <a:latin typeface="Arial"/>
                      </a:endParaRPr>
                    </a:p>
                  </a:txBody>
                  <a:tcPr marL="0" marR="0" marT="0" marB="0" anchor="b"/>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rowSpan="2">
                  <a:txBody>
                    <a:bodyPr/>
                    <a:lstStyle/>
                    <a:p>
                      <a:pPr algn="ctr" rtl="1" fontAlgn="b"/>
                      <a:r>
                        <a:rPr lang="he-IL" sz="1500" u="none" strike="noStrike">
                          <a:effectLst/>
                        </a:rPr>
                        <a:t>סה"כ</a:t>
                      </a:r>
                      <a:endParaRPr lang="he-IL" sz="1500" b="1" i="0" u="none" strike="noStrike">
                        <a:solidFill>
                          <a:srgbClr val="000000"/>
                        </a:solidFill>
                        <a:effectLst/>
                        <a:latin typeface="Arial"/>
                      </a:endParaRPr>
                    </a:p>
                  </a:txBody>
                  <a:tcPr marL="0" marR="0" marT="0" marB="0" anchor="b"/>
                </a:tc>
              </a:tr>
              <a:tr h="503913">
                <a:tc vMerge="1">
                  <a:txBody>
                    <a:bodyPr/>
                    <a:lstStyle/>
                    <a:p>
                      <a:pPr rtl="1"/>
                      <a:endParaRPr lang="he-IL"/>
                    </a:p>
                  </a:txBody>
                  <a:tcPr/>
                </a:tc>
                <a:tc vMerge="1">
                  <a:txBody>
                    <a:bodyPr/>
                    <a:lstStyle/>
                    <a:p>
                      <a:pPr rtl="1"/>
                      <a:endParaRPr lang="he-IL"/>
                    </a:p>
                  </a:txBody>
                  <a:tcPr/>
                </a:tc>
                <a:tc>
                  <a:txBody>
                    <a:bodyPr/>
                    <a:lstStyle/>
                    <a:p>
                      <a:pPr algn="r" rtl="1" fontAlgn="b"/>
                      <a:r>
                        <a:rPr lang="he-IL" sz="1500" u="none" strike="noStrike" dirty="0">
                          <a:effectLst/>
                        </a:rPr>
                        <a:t>ח. </a:t>
                      </a:r>
                      <a:r>
                        <a:rPr lang="he-IL" sz="1500" u="none" strike="noStrike" dirty="0" err="1">
                          <a:effectLst/>
                        </a:rPr>
                        <a:t>להתישבות</a:t>
                      </a:r>
                      <a:endParaRPr lang="he-IL" sz="1500" b="1" i="0" u="none" strike="noStrike" dirty="0">
                        <a:solidFill>
                          <a:srgbClr val="000000"/>
                        </a:solidFill>
                        <a:effectLst/>
                        <a:latin typeface="Arial"/>
                      </a:endParaRPr>
                    </a:p>
                  </a:txBody>
                  <a:tcPr marL="0" marR="0" marT="0" marB="0" anchor="b"/>
                </a:tc>
                <a:tc>
                  <a:txBody>
                    <a:bodyPr/>
                    <a:lstStyle/>
                    <a:p>
                      <a:pPr algn="r" rtl="1" fontAlgn="b"/>
                      <a:r>
                        <a:rPr lang="he-IL" sz="1500" u="none" strike="noStrike" dirty="0">
                          <a:effectLst/>
                        </a:rPr>
                        <a:t>יישובים</a:t>
                      </a:r>
                      <a:endParaRPr lang="he-IL" sz="1500" b="1" i="0" u="none" strike="noStrike" dirty="0">
                        <a:solidFill>
                          <a:srgbClr val="000000"/>
                        </a:solidFill>
                        <a:effectLst/>
                        <a:latin typeface="Arial"/>
                      </a:endParaRPr>
                    </a:p>
                  </a:txBody>
                  <a:tcPr marL="0" marR="0" marT="0" marB="0" anchor="b"/>
                </a:tc>
                <a:tc>
                  <a:txBody>
                    <a:bodyPr/>
                    <a:lstStyle/>
                    <a:p>
                      <a:pPr algn="r" rtl="1" fontAlgn="b"/>
                      <a:r>
                        <a:rPr lang="he-IL" sz="1500" u="none" strike="noStrike" dirty="0">
                          <a:effectLst/>
                        </a:rPr>
                        <a:t>מ. החקלאות</a:t>
                      </a:r>
                      <a:endParaRPr lang="he-IL" sz="1500" b="1" i="0" u="none" strike="noStrike" dirty="0">
                        <a:solidFill>
                          <a:srgbClr val="000000"/>
                        </a:solidFill>
                        <a:effectLst/>
                        <a:latin typeface="Arial"/>
                      </a:endParaRPr>
                    </a:p>
                  </a:txBody>
                  <a:tcPr marL="0" marR="0" marT="0" marB="0" anchor="b"/>
                </a:tc>
                <a:tc>
                  <a:txBody>
                    <a:bodyPr/>
                    <a:lstStyle/>
                    <a:p>
                      <a:pPr algn="r" rtl="1" fontAlgn="b"/>
                      <a:r>
                        <a:rPr lang="he-IL" sz="1500" u="none" strike="noStrike">
                          <a:effectLst/>
                        </a:rPr>
                        <a:t>מועצה </a:t>
                      </a:r>
                      <a:endParaRPr lang="he-IL" sz="1500" b="1" i="0" u="none" strike="noStrike">
                        <a:solidFill>
                          <a:srgbClr val="000000"/>
                        </a:solidFill>
                        <a:effectLst/>
                        <a:latin typeface="Arial"/>
                      </a:endParaRPr>
                    </a:p>
                  </a:txBody>
                  <a:tcPr marL="0" marR="0" marT="0" marB="0" anchor="b"/>
                </a:tc>
                <a:tc vMerge="1">
                  <a:txBody>
                    <a:bodyPr/>
                    <a:lstStyle/>
                    <a:p>
                      <a:pPr rtl="1"/>
                      <a:endParaRPr lang="he-IL"/>
                    </a:p>
                  </a:txBody>
                  <a:tcPr/>
                </a:tc>
              </a:tr>
              <a:tr h="265735">
                <a:tc>
                  <a:txBody>
                    <a:bodyPr/>
                    <a:lstStyle/>
                    <a:p>
                      <a:pPr algn="r" rtl="1" fontAlgn="b"/>
                      <a:r>
                        <a:rPr lang="he-IL" sz="1500" u="none" strike="noStrike">
                          <a:effectLst/>
                        </a:rPr>
                        <a:t>פורום מרכזי משקים</a:t>
                      </a:r>
                      <a:endParaRPr lang="he-IL" sz="1500" b="0" i="0" u="none" strike="noStrike">
                        <a:solidFill>
                          <a:srgbClr val="000000"/>
                        </a:solidFill>
                        <a:effectLst/>
                        <a:latin typeface="Arial"/>
                      </a:endParaRPr>
                    </a:p>
                  </a:txBody>
                  <a:tcPr marL="0" marR="0" marT="0" marB="0" anchor="b"/>
                </a:tc>
                <a:tc>
                  <a:txBody>
                    <a:bodyPr/>
                    <a:lstStyle/>
                    <a:p>
                      <a:pPr algn="ctr" rtl="0" fontAlgn="b"/>
                      <a:r>
                        <a:rPr lang="he-IL" sz="1500" u="none" strike="noStrike">
                          <a:effectLst/>
                        </a:rPr>
                        <a:t>30</a:t>
                      </a:r>
                      <a:endParaRPr lang="he-IL" sz="1500" b="0" i="0" u="none" strike="noStrike">
                        <a:solidFill>
                          <a:srgbClr val="000000"/>
                        </a:solidFill>
                        <a:effectLst/>
                        <a:latin typeface="Arial"/>
                      </a:endParaRPr>
                    </a:p>
                  </a:txBody>
                  <a:tcPr marL="0" marR="0" marT="0" marB="0" anchor="b"/>
                </a:tc>
                <a:tc>
                  <a:txBody>
                    <a:bodyPr/>
                    <a:lstStyle/>
                    <a:p>
                      <a:pPr algn="ctr" rtl="0" fontAlgn="ctr"/>
                      <a:r>
                        <a:rPr lang="he-IL" sz="1500" u="none" strike="noStrike" dirty="0">
                          <a:effectLst/>
                        </a:rPr>
                        <a:t>              30 </a:t>
                      </a:r>
                      <a:endParaRPr lang="he-IL" sz="1500" b="0" i="0" u="none" strike="noStrike" dirty="0">
                        <a:solidFill>
                          <a:srgbClr val="000000"/>
                        </a:solidFill>
                        <a:effectLst/>
                        <a:latin typeface="Arial"/>
                      </a:endParaRPr>
                    </a:p>
                  </a:txBody>
                  <a:tcPr marL="0" marR="0" marT="0" marB="0" anchor="ctr"/>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dirty="0">
                          <a:effectLst/>
                        </a:rPr>
                        <a:t>               - </a:t>
                      </a:r>
                      <a:endParaRPr lang="he-IL" sz="1500" b="0" i="0" u="none" strike="noStrike" dirty="0">
                        <a:solidFill>
                          <a:srgbClr val="000000"/>
                        </a:solidFill>
                        <a:effectLst/>
                        <a:latin typeface="Arial"/>
                      </a:endParaRPr>
                    </a:p>
                  </a:txBody>
                  <a:tcPr marL="0" marR="0" marT="0" marB="0" anchor="ctr"/>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l" rtl="0" fontAlgn="b"/>
                      <a:r>
                        <a:rPr lang="he-IL" sz="1500" u="none" strike="noStrike">
                          <a:effectLst/>
                        </a:rPr>
                        <a:t>               30 </a:t>
                      </a:r>
                      <a:endParaRPr lang="he-IL" sz="1500" b="0" i="0" u="none" strike="noStrike">
                        <a:solidFill>
                          <a:srgbClr val="000000"/>
                        </a:solidFill>
                        <a:effectLst/>
                        <a:latin typeface="Arial"/>
                      </a:endParaRPr>
                    </a:p>
                  </a:txBody>
                  <a:tcPr marL="0" marR="0" marT="0" marB="0" anchor="b"/>
                </a:tc>
              </a:tr>
              <a:tr h="503913">
                <a:tc>
                  <a:txBody>
                    <a:bodyPr/>
                    <a:lstStyle/>
                    <a:p>
                      <a:pPr algn="r" rtl="1" fontAlgn="b"/>
                      <a:r>
                        <a:rPr lang="he-IL" sz="1500" u="none" strike="noStrike">
                          <a:effectLst/>
                        </a:rPr>
                        <a:t>כנסים שנתיים והעברת מידע שוטף</a:t>
                      </a:r>
                      <a:endParaRPr lang="he-IL" sz="1500" b="0" i="0" u="none" strike="noStrike">
                        <a:solidFill>
                          <a:srgbClr val="000000"/>
                        </a:solidFill>
                        <a:effectLst/>
                        <a:latin typeface="Arial"/>
                      </a:endParaRPr>
                    </a:p>
                  </a:txBody>
                  <a:tcPr marL="0" marR="0" marT="0" marB="0" anchor="b"/>
                </a:tc>
                <a:tc>
                  <a:txBody>
                    <a:bodyPr/>
                    <a:lstStyle/>
                    <a:p>
                      <a:pPr algn="ctr" rtl="0" fontAlgn="b"/>
                      <a:r>
                        <a:rPr lang="he-IL" sz="1500" u="none" strike="noStrike">
                          <a:effectLst/>
                        </a:rPr>
                        <a:t>60</a:t>
                      </a:r>
                      <a:endParaRPr lang="he-IL" sz="1500" b="0" i="0" u="none" strike="noStrike">
                        <a:solidFill>
                          <a:srgbClr val="000000"/>
                        </a:solidFill>
                        <a:effectLst/>
                        <a:latin typeface="Arial"/>
                      </a:endParaRPr>
                    </a:p>
                  </a:txBody>
                  <a:tcPr marL="0" marR="0" marT="0" marB="0" anchor="b"/>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dirty="0">
                          <a:effectLst/>
                        </a:rPr>
                        <a:t>               - </a:t>
                      </a:r>
                      <a:endParaRPr lang="he-IL" sz="1500" b="0" i="0" u="none" strike="noStrike" dirty="0">
                        <a:solidFill>
                          <a:srgbClr val="000000"/>
                        </a:solidFill>
                        <a:effectLst/>
                        <a:latin typeface="Arial"/>
                      </a:endParaRPr>
                    </a:p>
                  </a:txBody>
                  <a:tcPr marL="0" marR="0" marT="0" marB="0" anchor="ctr"/>
                </a:tc>
                <a:tc>
                  <a:txBody>
                    <a:bodyPr/>
                    <a:lstStyle/>
                    <a:p>
                      <a:pPr algn="ctr" rtl="0" fontAlgn="ctr"/>
                      <a:r>
                        <a:rPr lang="he-IL" sz="1500" u="none" strike="noStrike" dirty="0">
                          <a:effectLst/>
                        </a:rPr>
                        <a:t>     60 </a:t>
                      </a:r>
                      <a:endParaRPr lang="he-IL" sz="1500" b="0" i="0" u="none" strike="noStrike" dirty="0">
                        <a:solidFill>
                          <a:srgbClr val="000000"/>
                        </a:solidFill>
                        <a:effectLst/>
                        <a:latin typeface="Arial"/>
                      </a:endParaRPr>
                    </a:p>
                  </a:txBody>
                  <a:tcPr marL="0" marR="0" marT="0" marB="0" anchor="ctr"/>
                </a:tc>
                <a:tc>
                  <a:txBody>
                    <a:bodyPr/>
                    <a:lstStyle/>
                    <a:p>
                      <a:pPr algn="l" rtl="0" fontAlgn="b"/>
                      <a:r>
                        <a:rPr lang="he-IL" sz="1500" u="none" strike="noStrike">
                          <a:effectLst/>
                        </a:rPr>
                        <a:t>               60 </a:t>
                      </a:r>
                      <a:endParaRPr lang="he-IL" sz="1500" b="0" i="0" u="none" strike="noStrike">
                        <a:solidFill>
                          <a:srgbClr val="000000"/>
                        </a:solidFill>
                        <a:effectLst/>
                        <a:latin typeface="Arial"/>
                      </a:endParaRPr>
                    </a:p>
                  </a:txBody>
                  <a:tcPr marL="0" marR="0" marT="0" marB="0" anchor="b"/>
                </a:tc>
              </a:tr>
              <a:tr h="265735">
                <a:tc>
                  <a:txBody>
                    <a:bodyPr/>
                    <a:lstStyle/>
                    <a:p>
                      <a:pPr algn="r" rtl="1" fontAlgn="b"/>
                      <a:r>
                        <a:rPr lang="he-IL" sz="1500" u="none" strike="noStrike">
                          <a:effectLst/>
                        </a:rPr>
                        <a:t>שולחנות מגדלים</a:t>
                      </a:r>
                      <a:endParaRPr lang="he-IL" sz="1500" b="0" i="0" u="none" strike="noStrike">
                        <a:solidFill>
                          <a:srgbClr val="000000"/>
                        </a:solidFill>
                        <a:effectLst/>
                        <a:latin typeface="Arial"/>
                      </a:endParaRPr>
                    </a:p>
                  </a:txBody>
                  <a:tcPr marL="0" marR="0" marT="0" marB="0" anchor="b"/>
                </a:tc>
                <a:tc>
                  <a:txBody>
                    <a:bodyPr/>
                    <a:lstStyle/>
                    <a:p>
                      <a:pPr algn="ctr" rtl="0" fontAlgn="b"/>
                      <a:r>
                        <a:rPr lang="he-IL" sz="1500" u="none" strike="noStrike">
                          <a:effectLst/>
                        </a:rPr>
                        <a:t>250</a:t>
                      </a:r>
                      <a:endParaRPr lang="he-IL" sz="1500" b="0" i="0" u="none" strike="noStrike">
                        <a:solidFill>
                          <a:srgbClr val="000000"/>
                        </a:solidFill>
                        <a:effectLst/>
                        <a:latin typeface="Arial"/>
                      </a:endParaRPr>
                    </a:p>
                  </a:txBody>
                  <a:tcPr marL="0" marR="0" marT="0" marB="0" anchor="b"/>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a:effectLst/>
                        </a:rPr>
                        <a:t>     70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dirty="0">
                          <a:effectLst/>
                        </a:rPr>
                        <a:t>   180 </a:t>
                      </a:r>
                      <a:endParaRPr lang="he-IL" sz="1500" b="0" i="0" u="none" strike="noStrike" dirty="0">
                        <a:solidFill>
                          <a:srgbClr val="000000"/>
                        </a:solidFill>
                        <a:effectLst/>
                        <a:latin typeface="Arial"/>
                      </a:endParaRPr>
                    </a:p>
                  </a:txBody>
                  <a:tcPr marL="0" marR="0" marT="0" marB="0" anchor="ctr"/>
                </a:tc>
                <a:tc>
                  <a:txBody>
                    <a:bodyPr/>
                    <a:lstStyle/>
                    <a:p>
                      <a:pPr algn="l" rtl="0" fontAlgn="b"/>
                      <a:r>
                        <a:rPr lang="he-IL" sz="1500" u="none" strike="noStrike">
                          <a:effectLst/>
                        </a:rPr>
                        <a:t>             250 </a:t>
                      </a:r>
                      <a:endParaRPr lang="he-IL" sz="1500" b="0" i="0" u="none" strike="noStrike">
                        <a:solidFill>
                          <a:srgbClr val="000000"/>
                        </a:solidFill>
                        <a:effectLst/>
                        <a:latin typeface="Arial"/>
                      </a:endParaRPr>
                    </a:p>
                  </a:txBody>
                  <a:tcPr marL="0" marR="0" marT="0" marB="0" anchor="b"/>
                </a:tc>
              </a:tr>
              <a:tr h="265735">
                <a:tc>
                  <a:txBody>
                    <a:bodyPr/>
                    <a:lstStyle/>
                    <a:p>
                      <a:pPr algn="r" rtl="1" fontAlgn="b"/>
                      <a:r>
                        <a:rPr lang="he-IL" sz="1500" u="none" strike="noStrike">
                          <a:effectLst/>
                        </a:rPr>
                        <a:t>תגבור הדרכה</a:t>
                      </a:r>
                      <a:endParaRPr lang="he-IL" sz="1500" b="0" i="0" u="none" strike="noStrike">
                        <a:solidFill>
                          <a:srgbClr val="000000"/>
                        </a:solidFill>
                        <a:effectLst/>
                        <a:latin typeface="Arial"/>
                      </a:endParaRPr>
                    </a:p>
                  </a:txBody>
                  <a:tcPr marL="0" marR="0" marT="0" marB="0" anchor="b"/>
                </a:tc>
                <a:tc>
                  <a:txBody>
                    <a:bodyPr/>
                    <a:lstStyle/>
                    <a:p>
                      <a:pPr algn="ctr" rtl="0" fontAlgn="b"/>
                      <a:r>
                        <a:rPr lang="he-IL" sz="1500" u="none" strike="noStrike">
                          <a:effectLst/>
                        </a:rPr>
                        <a:t>300</a:t>
                      </a:r>
                      <a:endParaRPr lang="he-IL" sz="1500" b="0" i="0" u="none" strike="noStrike">
                        <a:solidFill>
                          <a:srgbClr val="000000"/>
                        </a:solidFill>
                        <a:effectLst/>
                        <a:latin typeface="Arial"/>
                      </a:endParaRPr>
                    </a:p>
                  </a:txBody>
                  <a:tcPr marL="0" marR="0" marT="0" marB="0" anchor="b"/>
                </a:tc>
                <a:tc>
                  <a:txBody>
                    <a:bodyPr/>
                    <a:lstStyle/>
                    <a:p>
                      <a:pPr algn="ctr" rtl="0" fontAlgn="ctr"/>
                      <a:r>
                        <a:rPr lang="he-IL" sz="1500" u="none" strike="noStrike" dirty="0">
                          <a:effectLst/>
                        </a:rPr>
                        <a:t>            120 </a:t>
                      </a:r>
                      <a:endParaRPr lang="he-IL" sz="1500" b="0" i="0" u="none" strike="noStrike" dirty="0">
                        <a:solidFill>
                          <a:srgbClr val="000000"/>
                        </a:solidFill>
                        <a:effectLst/>
                        <a:latin typeface="Arial"/>
                      </a:endParaRPr>
                    </a:p>
                  </a:txBody>
                  <a:tcPr marL="0" marR="0" marT="0" marB="0" anchor="ctr"/>
                </a:tc>
                <a:tc>
                  <a:txBody>
                    <a:bodyPr/>
                    <a:lstStyle/>
                    <a:p>
                      <a:pPr algn="ctr" rtl="0" fontAlgn="ctr"/>
                      <a:r>
                        <a:rPr lang="he-IL" sz="1500" u="none" strike="noStrike">
                          <a:effectLst/>
                        </a:rPr>
                        <a:t>     90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a:effectLst/>
                        </a:rPr>
                        <a:t>     90 </a:t>
                      </a:r>
                      <a:endParaRPr lang="he-IL" sz="1500" b="0" i="0" u="none" strike="noStrike">
                        <a:solidFill>
                          <a:srgbClr val="000000"/>
                        </a:solidFill>
                        <a:effectLst/>
                        <a:latin typeface="Arial"/>
                      </a:endParaRPr>
                    </a:p>
                  </a:txBody>
                  <a:tcPr marL="0" marR="0" marT="0" marB="0" anchor="ctr"/>
                </a:tc>
                <a:tc>
                  <a:txBody>
                    <a:bodyPr/>
                    <a:lstStyle/>
                    <a:p>
                      <a:pPr algn="l" rtl="0" fontAlgn="b"/>
                      <a:r>
                        <a:rPr lang="he-IL" sz="1500" u="none" strike="noStrike" dirty="0">
                          <a:effectLst/>
                        </a:rPr>
                        <a:t>             300 </a:t>
                      </a:r>
                      <a:endParaRPr lang="he-IL" sz="1500" b="0" i="0" u="none" strike="noStrike" dirty="0">
                        <a:solidFill>
                          <a:srgbClr val="000000"/>
                        </a:solidFill>
                        <a:effectLst/>
                        <a:latin typeface="Arial"/>
                      </a:endParaRPr>
                    </a:p>
                  </a:txBody>
                  <a:tcPr marL="0" marR="0" marT="0" marB="0" anchor="b"/>
                </a:tc>
              </a:tr>
              <a:tr h="265735">
                <a:tc>
                  <a:txBody>
                    <a:bodyPr/>
                    <a:lstStyle/>
                    <a:p>
                      <a:pPr algn="r" rtl="1" fontAlgn="b"/>
                      <a:r>
                        <a:rPr lang="he-IL" sz="1500" u="none" strike="noStrike" dirty="0">
                          <a:effectLst/>
                        </a:rPr>
                        <a:t>חדשנות/ יזמות</a:t>
                      </a:r>
                      <a:endParaRPr lang="he-IL" sz="1500" b="0" i="0" u="none" strike="noStrike" dirty="0">
                        <a:solidFill>
                          <a:srgbClr val="000000"/>
                        </a:solidFill>
                        <a:effectLst/>
                        <a:latin typeface="Arial"/>
                      </a:endParaRPr>
                    </a:p>
                  </a:txBody>
                  <a:tcPr marL="0" marR="0" marT="0" marB="0" anchor="b"/>
                </a:tc>
                <a:tc>
                  <a:txBody>
                    <a:bodyPr/>
                    <a:lstStyle/>
                    <a:p>
                      <a:pPr algn="ctr" rtl="0" fontAlgn="b"/>
                      <a:r>
                        <a:rPr lang="he-IL" sz="1500" u="none" strike="noStrike" dirty="0">
                          <a:effectLst/>
                        </a:rPr>
                        <a:t>60</a:t>
                      </a:r>
                      <a:endParaRPr lang="he-IL" sz="1500" b="0" i="0" u="none" strike="noStrike" dirty="0">
                        <a:solidFill>
                          <a:srgbClr val="000000"/>
                        </a:solidFill>
                        <a:effectLst/>
                        <a:latin typeface="Arial"/>
                      </a:endParaRPr>
                    </a:p>
                  </a:txBody>
                  <a:tcPr marL="0" marR="0" marT="0" marB="0" anchor="b"/>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a:effectLst/>
                        </a:rPr>
                        <a:t>     60 </a:t>
                      </a:r>
                      <a:endParaRPr lang="he-IL" sz="1500" b="0" i="0" u="none" strike="noStrike">
                        <a:solidFill>
                          <a:srgbClr val="000000"/>
                        </a:solidFill>
                        <a:effectLst/>
                        <a:latin typeface="Arial"/>
                      </a:endParaRPr>
                    </a:p>
                  </a:txBody>
                  <a:tcPr marL="0" marR="0" marT="0" marB="0" anchor="ctr"/>
                </a:tc>
                <a:tc>
                  <a:txBody>
                    <a:bodyPr/>
                    <a:lstStyle/>
                    <a:p>
                      <a:pPr algn="l" rtl="0" fontAlgn="b"/>
                      <a:r>
                        <a:rPr lang="he-IL" sz="1500" u="none" strike="noStrike" dirty="0">
                          <a:effectLst/>
                        </a:rPr>
                        <a:t>               60 </a:t>
                      </a:r>
                      <a:endParaRPr lang="he-IL" sz="1500" b="0" i="0" u="none" strike="noStrike" dirty="0">
                        <a:solidFill>
                          <a:srgbClr val="000000"/>
                        </a:solidFill>
                        <a:effectLst/>
                        <a:latin typeface="Arial"/>
                      </a:endParaRPr>
                    </a:p>
                  </a:txBody>
                  <a:tcPr marL="0" marR="0" marT="0" marB="0" anchor="b"/>
                </a:tc>
              </a:tr>
              <a:tr h="265735">
                <a:tc>
                  <a:txBody>
                    <a:bodyPr/>
                    <a:lstStyle/>
                    <a:p>
                      <a:pPr algn="r" rtl="1" fontAlgn="b"/>
                      <a:r>
                        <a:rPr lang="he-IL" sz="1500" u="none" strike="noStrike" dirty="0">
                          <a:effectLst/>
                        </a:rPr>
                        <a:t>מיתוג/ סקרי שוק</a:t>
                      </a:r>
                      <a:endParaRPr lang="he-IL" sz="1500" b="0" i="0" u="none" strike="noStrike" dirty="0">
                        <a:solidFill>
                          <a:srgbClr val="000000"/>
                        </a:solidFill>
                        <a:effectLst/>
                        <a:latin typeface="Arial"/>
                      </a:endParaRPr>
                    </a:p>
                  </a:txBody>
                  <a:tcPr marL="0" marR="0" marT="0" marB="0" anchor="b"/>
                </a:tc>
                <a:tc>
                  <a:txBody>
                    <a:bodyPr/>
                    <a:lstStyle/>
                    <a:p>
                      <a:pPr algn="ctr" rtl="0" fontAlgn="b"/>
                      <a:r>
                        <a:rPr lang="he-IL" sz="1500" u="none" strike="noStrike">
                          <a:effectLst/>
                        </a:rPr>
                        <a:t>60</a:t>
                      </a:r>
                      <a:endParaRPr lang="he-IL" sz="1500" b="0" i="0" u="none" strike="noStrike">
                        <a:solidFill>
                          <a:srgbClr val="000000"/>
                        </a:solidFill>
                        <a:effectLst/>
                        <a:latin typeface="Arial"/>
                      </a:endParaRPr>
                    </a:p>
                  </a:txBody>
                  <a:tcPr marL="0" marR="0" marT="0" marB="0" anchor="b"/>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a:effectLst/>
                        </a:rPr>
                        <a:t>        -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dirty="0">
                          <a:effectLst/>
                        </a:rPr>
                        <a:t>               - </a:t>
                      </a:r>
                      <a:endParaRPr lang="he-IL" sz="1500" b="0" i="0" u="none" strike="noStrike" dirty="0">
                        <a:solidFill>
                          <a:srgbClr val="000000"/>
                        </a:solidFill>
                        <a:effectLst/>
                        <a:latin typeface="Arial"/>
                      </a:endParaRPr>
                    </a:p>
                  </a:txBody>
                  <a:tcPr marL="0" marR="0" marT="0" marB="0" anchor="ctr"/>
                </a:tc>
                <a:tc>
                  <a:txBody>
                    <a:bodyPr/>
                    <a:lstStyle/>
                    <a:p>
                      <a:pPr algn="ctr" rtl="0" fontAlgn="ctr"/>
                      <a:r>
                        <a:rPr lang="he-IL" sz="1500" u="none" strike="noStrike">
                          <a:effectLst/>
                        </a:rPr>
                        <a:t>     60 </a:t>
                      </a:r>
                      <a:endParaRPr lang="he-IL" sz="1500" b="0" i="0" u="none" strike="noStrike">
                        <a:solidFill>
                          <a:srgbClr val="000000"/>
                        </a:solidFill>
                        <a:effectLst/>
                        <a:latin typeface="Arial"/>
                      </a:endParaRPr>
                    </a:p>
                  </a:txBody>
                  <a:tcPr marL="0" marR="0" marT="0" marB="0" anchor="ctr"/>
                </a:tc>
                <a:tc>
                  <a:txBody>
                    <a:bodyPr/>
                    <a:lstStyle/>
                    <a:p>
                      <a:pPr algn="l" rtl="0" fontAlgn="b"/>
                      <a:r>
                        <a:rPr lang="he-IL" sz="1500" u="none" strike="noStrike" dirty="0">
                          <a:effectLst/>
                        </a:rPr>
                        <a:t>               60 </a:t>
                      </a:r>
                      <a:endParaRPr lang="he-IL" sz="1500" b="0" i="0" u="none" strike="noStrike" dirty="0">
                        <a:solidFill>
                          <a:srgbClr val="000000"/>
                        </a:solidFill>
                        <a:effectLst/>
                        <a:latin typeface="Arial"/>
                      </a:endParaRPr>
                    </a:p>
                  </a:txBody>
                  <a:tcPr marL="0" marR="0" marT="0" marB="0" anchor="b"/>
                </a:tc>
              </a:tr>
              <a:tr h="265735">
                <a:tc>
                  <a:txBody>
                    <a:bodyPr/>
                    <a:lstStyle/>
                    <a:p>
                      <a:pPr algn="r" rtl="1" fontAlgn="b"/>
                      <a:r>
                        <a:rPr lang="he-IL" sz="1500" u="none" strike="noStrike" dirty="0">
                          <a:effectLst/>
                        </a:rPr>
                        <a:t>ייעוץ כללי</a:t>
                      </a:r>
                      <a:endParaRPr lang="he-IL" sz="1500" b="0" i="0" u="none" strike="noStrike" dirty="0">
                        <a:solidFill>
                          <a:srgbClr val="000000"/>
                        </a:solidFill>
                        <a:effectLst/>
                        <a:latin typeface="Arial"/>
                      </a:endParaRPr>
                    </a:p>
                  </a:txBody>
                  <a:tcPr marL="0" marR="0" marT="0" marB="0" anchor="b"/>
                </a:tc>
                <a:tc>
                  <a:txBody>
                    <a:bodyPr/>
                    <a:lstStyle/>
                    <a:p>
                      <a:pPr algn="ctr" rtl="0" fontAlgn="b"/>
                      <a:r>
                        <a:rPr lang="he-IL" sz="1500" u="none" strike="noStrike">
                          <a:effectLst/>
                        </a:rPr>
                        <a:t>44</a:t>
                      </a:r>
                      <a:endParaRPr lang="he-IL" sz="1500" b="0" i="0" u="none" strike="noStrike">
                        <a:solidFill>
                          <a:srgbClr val="000000"/>
                        </a:solidFill>
                        <a:effectLst/>
                        <a:latin typeface="Arial"/>
                      </a:endParaRPr>
                    </a:p>
                  </a:txBody>
                  <a:tcPr marL="0" marR="0" marT="0" marB="0" anchor="b"/>
                </a:tc>
                <a:tc>
                  <a:txBody>
                    <a:bodyPr/>
                    <a:lstStyle/>
                    <a:p>
                      <a:pPr algn="ctr" rtl="0" fontAlgn="ctr"/>
                      <a:r>
                        <a:rPr lang="he-IL" sz="1500" u="none" strike="noStrike" dirty="0" smtClean="0">
                          <a:effectLst/>
                        </a:rPr>
                        <a:t>44 </a:t>
                      </a:r>
                      <a:endParaRPr lang="he-IL" sz="1500" b="0" i="0" u="none" strike="noStrike" dirty="0">
                        <a:solidFill>
                          <a:srgbClr val="000000"/>
                        </a:solidFill>
                        <a:effectLst/>
                        <a:latin typeface="Arial"/>
                      </a:endParaRPr>
                    </a:p>
                  </a:txBody>
                  <a:tcPr marL="0" marR="0" marT="0" marB="0" anchor="ctr"/>
                </a:tc>
                <a:tc>
                  <a:txBody>
                    <a:bodyPr/>
                    <a:lstStyle/>
                    <a:p>
                      <a:pPr algn="ctr" rtl="0" fontAlgn="ctr"/>
                      <a:r>
                        <a:rPr lang="he-IL" sz="1500" u="none" strike="noStrike" dirty="0">
                          <a:effectLst/>
                        </a:rPr>
                        <a:t>        - </a:t>
                      </a:r>
                      <a:endParaRPr lang="he-IL" sz="1500" b="0" i="0" u="none" strike="noStrike" dirty="0">
                        <a:solidFill>
                          <a:srgbClr val="000000"/>
                        </a:solidFill>
                        <a:effectLst/>
                        <a:latin typeface="Arial"/>
                      </a:endParaRPr>
                    </a:p>
                  </a:txBody>
                  <a:tcPr marL="0" marR="0" marT="0" marB="0" anchor="ctr"/>
                </a:tc>
                <a:tc>
                  <a:txBody>
                    <a:bodyPr/>
                    <a:lstStyle/>
                    <a:p>
                      <a:pPr algn="ctr" rtl="0" fontAlgn="ctr"/>
                      <a:r>
                        <a:rPr lang="he-IL" sz="1500" u="none" strike="noStrike" dirty="0">
                          <a:effectLst/>
                        </a:rPr>
                        <a:t>               - </a:t>
                      </a:r>
                      <a:endParaRPr lang="he-IL" sz="1500" b="0" i="0" u="none" strike="noStrike" dirty="0">
                        <a:solidFill>
                          <a:srgbClr val="000000"/>
                        </a:solidFill>
                        <a:effectLst/>
                        <a:latin typeface="Arial"/>
                      </a:endParaRPr>
                    </a:p>
                  </a:txBody>
                  <a:tcPr marL="0" marR="0" marT="0" marB="0" anchor="ctr"/>
                </a:tc>
                <a:tc>
                  <a:txBody>
                    <a:bodyPr/>
                    <a:lstStyle/>
                    <a:p>
                      <a:pPr algn="ctr" rtl="0" fontAlgn="ctr"/>
                      <a:r>
                        <a:rPr lang="en-US" sz="1500" u="none" strike="noStrike" dirty="0" smtClean="0">
                          <a:effectLst/>
                        </a:rPr>
                        <a:t>-</a:t>
                      </a:r>
                      <a:endParaRPr lang="he-IL" sz="1500" b="0" i="0" u="none" strike="noStrike" dirty="0">
                        <a:solidFill>
                          <a:srgbClr val="000000"/>
                        </a:solidFill>
                        <a:effectLst/>
                        <a:latin typeface="Arial"/>
                      </a:endParaRPr>
                    </a:p>
                  </a:txBody>
                  <a:tcPr marL="0" marR="0" marT="0" marB="0" anchor="ctr"/>
                </a:tc>
                <a:tc>
                  <a:txBody>
                    <a:bodyPr/>
                    <a:lstStyle/>
                    <a:p>
                      <a:pPr algn="l" rtl="0" fontAlgn="b"/>
                      <a:r>
                        <a:rPr lang="he-IL" sz="1500" u="none" strike="noStrike" dirty="0">
                          <a:effectLst/>
                        </a:rPr>
                        <a:t>               44 </a:t>
                      </a:r>
                      <a:endParaRPr lang="he-IL" sz="1500" b="0" i="0" u="none" strike="noStrike" dirty="0">
                        <a:solidFill>
                          <a:srgbClr val="000000"/>
                        </a:solidFill>
                        <a:effectLst/>
                        <a:latin typeface="Arial"/>
                      </a:endParaRPr>
                    </a:p>
                  </a:txBody>
                  <a:tcPr marL="0" marR="0" marT="0" marB="0" anchor="b"/>
                </a:tc>
              </a:tr>
              <a:tr h="265735">
                <a:tc>
                  <a:txBody>
                    <a:bodyPr/>
                    <a:lstStyle/>
                    <a:p>
                      <a:pPr algn="r" rtl="1" fontAlgn="b"/>
                      <a:r>
                        <a:rPr lang="he-IL" sz="1500" u="none" strike="noStrike">
                          <a:effectLst/>
                        </a:rPr>
                        <a:t>בטחון ופיקוח (רט"ג)</a:t>
                      </a:r>
                      <a:endParaRPr lang="he-IL" sz="1500" b="0" i="0" u="none" strike="noStrike">
                        <a:solidFill>
                          <a:srgbClr val="000000"/>
                        </a:solidFill>
                        <a:effectLst/>
                        <a:latin typeface="Arial"/>
                      </a:endParaRPr>
                    </a:p>
                  </a:txBody>
                  <a:tcPr marL="0" marR="0" marT="0" marB="0" anchor="b"/>
                </a:tc>
                <a:tc>
                  <a:txBody>
                    <a:bodyPr/>
                    <a:lstStyle/>
                    <a:p>
                      <a:pPr algn="ctr" rtl="0" fontAlgn="b"/>
                      <a:r>
                        <a:rPr lang="he-IL" sz="1500" u="none" strike="noStrike">
                          <a:effectLst/>
                        </a:rPr>
                        <a:t>250</a:t>
                      </a:r>
                      <a:endParaRPr lang="he-IL" sz="1500" b="0" i="0" u="none" strike="noStrike">
                        <a:solidFill>
                          <a:srgbClr val="000000"/>
                        </a:solidFill>
                        <a:effectLst/>
                        <a:latin typeface="Arial"/>
                      </a:endParaRPr>
                    </a:p>
                  </a:txBody>
                  <a:tcPr marL="0" marR="0" marT="0" marB="0" anchor="b"/>
                </a:tc>
                <a:tc>
                  <a:txBody>
                    <a:bodyPr/>
                    <a:lstStyle/>
                    <a:p>
                      <a:pPr algn="ctr" rtl="0" fontAlgn="ctr"/>
                      <a:r>
                        <a:rPr lang="he-IL" sz="1500" u="none" strike="noStrike">
                          <a:effectLst/>
                        </a:rPr>
                        <a:t>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dirty="0">
                          <a:effectLst/>
                        </a:rPr>
                        <a:t>   </a:t>
                      </a:r>
                      <a:r>
                        <a:rPr lang="he-IL" sz="1500" u="none" strike="noStrike" dirty="0" smtClean="0">
                          <a:effectLst/>
                        </a:rPr>
                        <a:t>80</a:t>
                      </a:r>
                      <a:endParaRPr lang="he-IL" sz="1500" b="0" i="0" u="none" strike="noStrike" dirty="0">
                        <a:solidFill>
                          <a:srgbClr val="000000"/>
                        </a:solidFill>
                        <a:effectLst/>
                        <a:latin typeface="Arial"/>
                      </a:endParaRPr>
                    </a:p>
                  </a:txBody>
                  <a:tcPr marL="0" marR="0" marT="0" marB="0" anchor="ctr"/>
                </a:tc>
                <a:tc>
                  <a:txBody>
                    <a:bodyPr/>
                    <a:lstStyle/>
                    <a:p>
                      <a:pPr algn="ctr" rtl="0" fontAlgn="ctr"/>
                      <a:r>
                        <a:rPr lang="he-IL" sz="1500" u="none" strike="noStrike">
                          <a:effectLst/>
                        </a:rPr>
                        <a:t> </a:t>
                      </a:r>
                      <a:endParaRPr lang="he-IL" sz="1500" b="0" i="0" u="none" strike="noStrike">
                        <a:solidFill>
                          <a:srgbClr val="000000"/>
                        </a:solidFill>
                        <a:effectLst/>
                        <a:latin typeface="Arial"/>
                      </a:endParaRPr>
                    </a:p>
                  </a:txBody>
                  <a:tcPr marL="0" marR="0" marT="0" marB="0" anchor="ctr"/>
                </a:tc>
                <a:tc>
                  <a:txBody>
                    <a:bodyPr/>
                    <a:lstStyle/>
                    <a:p>
                      <a:pPr algn="ctr" rtl="0" fontAlgn="ctr"/>
                      <a:r>
                        <a:rPr lang="he-IL" sz="1500" u="none" strike="noStrike" dirty="0">
                          <a:effectLst/>
                        </a:rPr>
                        <a:t>   </a:t>
                      </a:r>
                      <a:r>
                        <a:rPr lang="he-IL" sz="1500" u="none" strike="noStrike" dirty="0" smtClean="0">
                          <a:effectLst/>
                        </a:rPr>
                        <a:t>170</a:t>
                      </a:r>
                      <a:endParaRPr lang="he-IL" sz="1500" b="0" i="0" u="none" strike="noStrike" dirty="0">
                        <a:solidFill>
                          <a:srgbClr val="000000"/>
                        </a:solidFill>
                        <a:effectLst/>
                        <a:latin typeface="Arial"/>
                      </a:endParaRPr>
                    </a:p>
                  </a:txBody>
                  <a:tcPr marL="0" marR="0" marT="0" marB="0" anchor="ctr"/>
                </a:tc>
                <a:tc>
                  <a:txBody>
                    <a:bodyPr/>
                    <a:lstStyle/>
                    <a:p>
                      <a:pPr algn="l" rtl="0" fontAlgn="b"/>
                      <a:r>
                        <a:rPr lang="he-IL" sz="1500" u="none" strike="noStrike" dirty="0">
                          <a:effectLst/>
                        </a:rPr>
                        <a:t>             250 </a:t>
                      </a:r>
                      <a:endParaRPr lang="he-IL" sz="1500" b="0" i="0" u="none" strike="noStrike" dirty="0">
                        <a:solidFill>
                          <a:srgbClr val="000000"/>
                        </a:solidFill>
                        <a:effectLst/>
                        <a:latin typeface="Arial"/>
                      </a:endParaRPr>
                    </a:p>
                  </a:txBody>
                  <a:tcPr marL="0" marR="0" marT="0" marB="0" anchor="b"/>
                </a:tc>
              </a:tr>
              <a:tr h="275577">
                <a:tc>
                  <a:txBody>
                    <a:bodyPr/>
                    <a:lstStyle/>
                    <a:p>
                      <a:pPr algn="r" rtl="0" fontAlgn="b"/>
                      <a:r>
                        <a:rPr lang="he-IL" sz="1500" u="none" strike="noStrike">
                          <a:effectLst/>
                        </a:rPr>
                        <a:t> </a:t>
                      </a:r>
                      <a:endParaRPr lang="he-IL" sz="1500" b="0" i="0" u="none" strike="noStrike">
                        <a:solidFill>
                          <a:srgbClr val="000000"/>
                        </a:solidFill>
                        <a:effectLst/>
                        <a:latin typeface="Arial"/>
                      </a:endParaRPr>
                    </a:p>
                  </a:txBody>
                  <a:tcPr marL="0" marR="0" marT="0" marB="0" anchor="b"/>
                </a:tc>
                <a:tc>
                  <a:txBody>
                    <a:bodyPr/>
                    <a:lstStyle/>
                    <a:p>
                      <a:pPr algn="ctr" rtl="0" fontAlgn="b"/>
                      <a:r>
                        <a:rPr lang="he-IL" sz="1500" b="1" u="sng" strike="noStrike" dirty="0">
                          <a:effectLst/>
                        </a:rPr>
                        <a:t>1054</a:t>
                      </a:r>
                      <a:endParaRPr lang="he-IL" sz="1500" b="1" i="0" u="sng" strike="noStrike" dirty="0">
                        <a:solidFill>
                          <a:srgbClr val="000000"/>
                        </a:solidFill>
                        <a:effectLst/>
                        <a:latin typeface="Arial"/>
                      </a:endParaRPr>
                    </a:p>
                  </a:txBody>
                  <a:tcPr marL="0" marR="0" marT="0" marB="0" anchor="b"/>
                </a:tc>
                <a:tc>
                  <a:txBody>
                    <a:bodyPr/>
                    <a:lstStyle/>
                    <a:p>
                      <a:pPr algn="ctr" rtl="0" fontAlgn="ctr"/>
                      <a:r>
                        <a:rPr lang="he-IL" sz="1500" b="1" u="sng" strike="noStrike" dirty="0">
                          <a:effectLst/>
                        </a:rPr>
                        <a:t>            150 </a:t>
                      </a:r>
                      <a:endParaRPr lang="he-IL" sz="1500" b="1" i="0" u="sng" strike="noStrike" dirty="0">
                        <a:solidFill>
                          <a:srgbClr val="000000"/>
                        </a:solidFill>
                        <a:effectLst/>
                        <a:latin typeface="Arial"/>
                      </a:endParaRPr>
                    </a:p>
                  </a:txBody>
                  <a:tcPr marL="0" marR="0" marT="0" marB="0" anchor="ctr"/>
                </a:tc>
                <a:tc>
                  <a:txBody>
                    <a:bodyPr/>
                    <a:lstStyle/>
                    <a:p>
                      <a:pPr algn="ctr" rtl="0" fontAlgn="ctr"/>
                      <a:r>
                        <a:rPr lang="he-IL" sz="1500" b="1" u="sng" strike="noStrike" dirty="0">
                          <a:effectLst/>
                        </a:rPr>
                        <a:t>   260 </a:t>
                      </a:r>
                      <a:endParaRPr lang="he-IL" sz="1500" b="1" i="0" u="sng" strike="noStrike" dirty="0">
                        <a:solidFill>
                          <a:srgbClr val="000000"/>
                        </a:solidFill>
                        <a:effectLst/>
                        <a:latin typeface="Arial"/>
                      </a:endParaRPr>
                    </a:p>
                  </a:txBody>
                  <a:tcPr marL="0" marR="0" marT="0" marB="0" anchor="ctr"/>
                </a:tc>
                <a:tc>
                  <a:txBody>
                    <a:bodyPr/>
                    <a:lstStyle/>
                    <a:p>
                      <a:pPr algn="ctr" rtl="0" fontAlgn="ctr"/>
                      <a:r>
                        <a:rPr lang="he-IL" sz="1500" b="1" u="sng" strike="noStrike" dirty="0">
                          <a:effectLst/>
                        </a:rPr>
                        <a:t>               - </a:t>
                      </a:r>
                      <a:endParaRPr lang="he-IL" sz="1500" b="1" i="0" u="sng" strike="noStrike" dirty="0">
                        <a:solidFill>
                          <a:srgbClr val="000000"/>
                        </a:solidFill>
                        <a:effectLst/>
                        <a:latin typeface="Arial"/>
                      </a:endParaRPr>
                    </a:p>
                  </a:txBody>
                  <a:tcPr marL="0" marR="0" marT="0" marB="0" anchor="ctr"/>
                </a:tc>
                <a:tc>
                  <a:txBody>
                    <a:bodyPr/>
                    <a:lstStyle/>
                    <a:p>
                      <a:pPr algn="ctr" rtl="0" fontAlgn="ctr"/>
                      <a:r>
                        <a:rPr lang="he-IL" sz="1500" b="1" u="sng" strike="noStrike" dirty="0">
                          <a:effectLst/>
                        </a:rPr>
                        <a:t>   644 </a:t>
                      </a:r>
                      <a:endParaRPr lang="he-IL" sz="1500" b="1" i="0" u="sng" strike="noStrike" dirty="0">
                        <a:solidFill>
                          <a:srgbClr val="000000"/>
                        </a:solidFill>
                        <a:effectLst/>
                        <a:latin typeface="Arial"/>
                      </a:endParaRPr>
                    </a:p>
                  </a:txBody>
                  <a:tcPr marL="0" marR="0" marT="0" marB="0" anchor="ctr"/>
                </a:tc>
                <a:tc>
                  <a:txBody>
                    <a:bodyPr/>
                    <a:lstStyle/>
                    <a:p>
                      <a:pPr algn="l" rtl="0" fontAlgn="b"/>
                      <a:r>
                        <a:rPr lang="he-IL" sz="1500" b="1" u="sng" strike="noStrike" dirty="0">
                          <a:effectLst/>
                        </a:rPr>
                        <a:t>          1,054 </a:t>
                      </a:r>
                      <a:endParaRPr lang="he-IL" sz="1500" b="1" i="0" u="sng" strike="noStrike" dirty="0">
                        <a:solidFill>
                          <a:srgbClr val="000000"/>
                        </a:solidFill>
                        <a:effectLst/>
                        <a:latin typeface="Arial"/>
                      </a:endParaRPr>
                    </a:p>
                  </a:txBody>
                  <a:tcPr marL="0" marR="0" marT="0" marB="0" anchor="b"/>
                </a:tc>
              </a:tr>
            </a:tbl>
          </a:graphicData>
        </a:graphic>
      </p:graphicFrame>
    </p:spTree>
    <p:extLst>
      <p:ext uri="{BB962C8B-B14F-4D97-AF65-F5344CB8AC3E}">
        <p14:creationId xmlns:p14="http://schemas.microsoft.com/office/powerpoint/2010/main" val="78967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552" y="548680"/>
            <a:ext cx="8183880" cy="1051560"/>
          </a:xfrm>
        </p:spPr>
        <p:txBody>
          <a:bodyPr/>
          <a:lstStyle/>
          <a:p>
            <a:pPr algn="ctr"/>
            <a:r>
              <a:rPr lang="he-IL" dirty="0" smtClean="0"/>
              <a:t>חזון הועדה החקלאית	</a:t>
            </a:r>
            <a:endParaRPr lang="he-IL" dirty="0"/>
          </a:p>
        </p:txBody>
      </p:sp>
      <p:sp>
        <p:nvSpPr>
          <p:cNvPr id="3" name="מציין מיקום תוכן 2"/>
          <p:cNvSpPr>
            <a:spLocks noGrp="1"/>
          </p:cNvSpPr>
          <p:nvPr>
            <p:ph idx="1"/>
          </p:nvPr>
        </p:nvSpPr>
        <p:spPr>
          <a:xfrm>
            <a:off x="827584" y="1700808"/>
            <a:ext cx="7416824" cy="3777283"/>
          </a:xfrm>
        </p:spPr>
        <p:txBody>
          <a:bodyPr>
            <a:normAutofit/>
          </a:bodyPr>
          <a:lstStyle/>
          <a:p>
            <a:pPr marL="0" indent="0" algn="ctr">
              <a:lnSpc>
                <a:spcPct val="115000"/>
              </a:lnSpc>
              <a:buNone/>
            </a:pPr>
            <a:r>
              <a:rPr lang="he-IL" b="1" dirty="0"/>
              <a:t>להוות גורם מוביל </a:t>
            </a:r>
            <a:r>
              <a:rPr lang="he-IL" b="1" dirty="0" smtClean="0"/>
              <a:t>בניהול מרחב חקלאי אזורי תוך </a:t>
            </a:r>
            <a:r>
              <a:rPr lang="he-IL" b="1" dirty="0"/>
              <a:t>ניצול </a:t>
            </a:r>
            <a:r>
              <a:rPr lang="he-IL" b="1" dirty="0" smtClean="0"/>
              <a:t>יתרונות </a:t>
            </a:r>
            <a:r>
              <a:rPr lang="he-IL" b="1" dirty="0"/>
              <a:t>ההון </a:t>
            </a:r>
            <a:r>
              <a:rPr lang="he-IL" b="1" dirty="0" smtClean="0"/>
              <a:t>האנושי, אזורי </a:t>
            </a:r>
            <a:r>
              <a:rPr lang="he-IL" b="1" dirty="0"/>
              <a:t>הגידול </a:t>
            </a:r>
            <a:r>
              <a:rPr lang="he-IL" b="1" dirty="0" smtClean="0"/>
              <a:t>השונים והידע המחקרי בגולן.</a:t>
            </a:r>
          </a:p>
          <a:p>
            <a:pPr marL="0" indent="0" algn="ctr">
              <a:lnSpc>
                <a:spcPct val="115000"/>
              </a:lnSpc>
              <a:buNone/>
            </a:pPr>
            <a:endParaRPr lang="he-IL" b="1" dirty="0" smtClean="0"/>
          </a:p>
        </p:txBody>
      </p:sp>
    </p:spTree>
    <p:extLst>
      <p:ext uri="{BB962C8B-B14F-4D97-AF65-F5344CB8AC3E}">
        <p14:creationId xmlns:p14="http://schemas.microsoft.com/office/powerpoint/2010/main" val="1916749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843808" y="260648"/>
            <a:ext cx="4032448" cy="504056"/>
          </a:xfrm>
          <a:prstGeom prst="rect">
            <a:avLst/>
          </a:prstGeom>
          <a:scene3d>
            <a:camera prst="orthographicFront"/>
            <a:lightRig rig="threePt" dir="t"/>
          </a:scene3d>
          <a:sp3d>
            <a:bevelT prst="angle"/>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dirty="0" smtClean="0"/>
              <a:t>תחומי פעילות</a:t>
            </a:r>
            <a:endParaRPr lang="he-IL" dirty="0"/>
          </a:p>
        </p:txBody>
      </p:sp>
      <p:sp>
        <p:nvSpPr>
          <p:cNvPr id="3" name="מלבן 2"/>
          <p:cNvSpPr/>
          <p:nvPr/>
        </p:nvSpPr>
        <p:spPr>
          <a:xfrm>
            <a:off x="3491880" y="908720"/>
            <a:ext cx="2592288" cy="432048"/>
          </a:xfrm>
          <a:prstGeom prst="rect">
            <a:avLst/>
          </a:prstGeom>
          <a:scene3d>
            <a:camera prst="orthographicFront"/>
            <a:lightRig rig="threePt" dir="t"/>
          </a:scene3d>
          <a:sp3d>
            <a:bevelT/>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dirty="0" smtClean="0"/>
              <a:t>צוות היגוי לחקלאות בגולן</a:t>
            </a:r>
            <a:endParaRPr lang="he-IL" dirty="0"/>
          </a:p>
        </p:txBody>
      </p:sp>
      <p:sp>
        <p:nvSpPr>
          <p:cNvPr id="4" name="מלבן 3"/>
          <p:cNvSpPr/>
          <p:nvPr/>
        </p:nvSpPr>
        <p:spPr>
          <a:xfrm>
            <a:off x="7070576" y="1700809"/>
            <a:ext cx="1128809" cy="412130"/>
          </a:xfrm>
          <a:prstGeom prst="rect">
            <a:avLst/>
          </a:prstGeom>
          <a:scene3d>
            <a:camera prst="orthographicFront"/>
            <a:lightRig rig="threePt" dir="t"/>
          </a:scene3d>
          <a:sp3d>
            <a:bevelT prst="angle"/>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sz="1050" dirty="0" smtClean="0"/>
              <a:t>ועדה חקלאית</a:t>
            </a:r>
            <a:endParaRPr lang="he-IL" sz="1050" dirty="0"/>
          </a:p>
        </p:txBody>
      </p:sp>
      <p:sp>
        <p:nvSpPr>
          <p:cNvPr id="5" name="מלבן 4"/>
          <p:cNvSpPr/>
          <p:nvPr/>
        </p:nvSpPr>
        <p:spPr>
          <a:xfrm>
            <a:off x="8198423" y="2357536"/>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שולחנות מגדלים</a:t>
            </a:r>
            <a:endParaRPr lang="he-IL" sz="1050" dirty="0"/>
          </a:p>
        </p:txBody>
      </p:sp>
      <p:sp>
        <p:nvSpPr>
          <p:cNvPr id="6" name="מלבן 5"/>
          <p:cNvSpPr/>
          <p:nvPr/>
        </p:nvSpPr>
        <p:spPr>
          <a:xfrm>
            <a:off x="8371275" y="3545585"/>
            <a:ext cx="568697" cy="180021"/>
          </a:xfrm>
          <a:prstGeom prst="rect">
            <a:avLst/>
          </a:prstGeom>
          <a:scene3d>
            <a:camera prst="orthographicFront"/>
            <a:lightRig rig="threePt" dir="t"/>
          </a:scene3d>
          <a:sp3d>
            <a:bevelT/>
          </a:sp3d>
        </p:spPr>
        <p:style>
          <a:lnRef idx="1">
            <a:schemeClr val="accent5"/>
          </a:lnRef>
          <a:fillRef idx="3">
            <a:schemeClr val="accent5"/>
          </a:fillRef>
          <a:effectRef idx="2">
            <a:schemeClr val="accent5"/>
          </a:effectRef>
          <a:fontRef idx="minor">
            <a:schemeClr val="lt1"/>
          </a:fontRef>
        </p:style>
        <p:txBody>
          <a:bodyPr rtlCol="1" anchor="ctr"/>
          <a:lstStyle/>
          <a:p>
            <a:pPr algn="ctr"/>
            <a:r>
              <a:rPr lang="he-IL" sz="1050" dirty="0" smtClean="0"/>
              <a:t>שוטף</a:t>
            </a:r>
            <a:endParaRPr lang="he-IL" sz="1050" dirty="0"/>
          </a:p>
        </p:txBody>
      </p:sp>
      <p:sp>
        <p:nvSpPr>
          <p:cNvPr id="7" name="מלבן 6"/>
          <p:cNvSpPr/>
          <p:nvPr/>
        </p:nvSpPr>
        <p:spPr>
          <a:xfrm>
            <a:off x="7194376" y="2357264"/>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מיתוג ושיווק</a:t>
            </a:r>
            <a:endParaRPr lang="he-IL" sz="1050" dirty="0"/>
          </a:p>
        </p:txBody>
      </p:sp>
      <p:sp>
        <p:nvSpPr>
          <p:cNvPr id="9" name="מלבן 8"/>
          <p:cNvSpPr/>
          <p:nvPr/>
        </p:nvSpPr>
        <p:spPr>
          <a:xfrm>
            <a:off x="7092316" y="5120499"/>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מניעת נזקי חקלאות</a:t>
            </a:r>
            <a:endParaRPr lang="he-IL" sz="1050" dirty="0"/>
          </a:p>
        </p:txBody>
      </p:sp>
      <p:sp>
        <p:nvSpPr>
          <p:cNvPr id="10" name="מלבן 9"/>
          <p:cNvSpPr/>
          <p:nvPr/>
        </p:nvSpPr>
        <p:spPr>
          <a:xfrm>
            <a:off x="8042031" y="5120499"/>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מים</a:t>
            </a:r>
            <a:endParaRPr lang="he-IL" sz="1050" dirty="0"/>
          </a:p>
        </p:txBody>
      </p:sp>
      <p:sp>
        <p:nvSpPr>
          <p:cNvPr id="11" name="מלבן 10"/>
          <p:cNvSpPr/>
          <p:nvPr/>
        </p:nvSpPr>
        <p:spPr>
          <a:xfrm>
            <a:off x="7092317" y="4725144"/>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גידולים חדשים</a:t>
            </a:r>
            <a:endParaRPr lang="he-IL" sz="1050" dirty="0"/>
          </a:p>
        </p:txBody>
      </p:sp>
      <p:sp>
        <p:nvSpPr>
          <p:cNvPr id="12" name="מלבן 11"/>
          <p:cNvSpPr/>
          <p:nvPr/>
        </p:nvSpPr>
        <p:spPr>
          <a:xfrm>
            <a:off x="8042721" y="4725144"/>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מטעים</a:t>
            </a:r>
            <a:endParaRPr lang="he-IL" sz="1050" dirty="0"/>
          </a:p>
        </p:txBody>
      </p:sp>
      <p:sp>
        <p:nvSpPr>
          <p:cNvPr id="13" name="מלבן 12"/>
          <p:cNvSpPr/>
          <p:nvPr/>
        </p:nvSpPr>
        <p:spPr>
          <a:xfrm>
            <a:off x="6697034" y="2852936"/>
            <a:ext cx="1115326"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חינוך לחקלאות</a:t>
            </a:r>
            <a:endParaRPr lang="he-IL" sz="1050" dirty="0"/>
          </a:p>
        </p:txBody>
      </p:sp>
      <p:sp>
        <p:nvSpPr>
          <p:cNvPr id="14" name="מלבן 13"/>
          <p:cNvSpPr/>
          <p:nvPr/>
        </p:nvSpPr>
        <p:spPr>
          <a:xfrm>
            <a:off x="297868" y="3042193"/>
            <a:ext cx="673732"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חדשנות</a:t>
            </a:r>
            <a:endParaRPr lang="he-IL" sz="1050" dirty="0"/>
          </a:p>
        </p:txBody>
      </p:sp>
      <p:sp>
        <p:nvSpPr>
          <p:cNvPr id="15" name="מלבן 14"/>
          <p:cNvSpPr/>
          <p:nvPr/>
        </p:nvSpPr>
        <p:spPr>
          <a:xfrm>
            <a:off x="160965" y="2357264"/>
            <a:ext cx="853679" cy="4838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900" dirty="0" smtClean="0"/>
              <a:t>מרכז להפצה והטמעת הידע החקלאי</a:t>
            </a:r>
            <a:endParaRPr lang="he-IL" sz="900" dirty="0"/>
          </a:p>
        </p:txBody>
      </p:sp>
      <p:sp>
        <p:nvSpPr>
          <p:cNvPr id="16" name="מלבן 15"/>
          <p:cNvSpPr/>
          <p:nvPr/>
        </p:nvSpPr>
        <p:spPr>
          <a:xfrm>
            <a:off x="1104547" y="2369096"/>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כלכלה</a:t>
            </a:r>
            <a:endParaRPr lang="he-IL" sz="1050" dirty="0"/>
          </a:p>
        </p:txBody>
      </p:sp>
      <p:sp>
        <p:nvSpPr>
          <p:cNvPr id="17" name="מלבן 16"/>
          <p:cNvSpPr/>
          <p:nvPr/>
        </p:nvSpPr>
        <p:spPr>
          <a:xfrm>
            <a:off x="2120280" y="2369096"/>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תזונה מקדמת רפואה</a:t>
            </a:r>
            <a:endParaRPr lang="he-IL" sz="1050" dirty="0"/>
          </a:p>
        </p:txBody>
      </p:sp>
      <p:sp>
        <p:nvSpPr>
          <p:cNvPr id="18" name="מלבן 17"/>
          <p:cNvSpPr/>
          <p:nvPr/>
        </p:nvSpPr>
        <p:spPr>
          <a:xfrm>
            <a:off x="3153544" y="2372236"/>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חקלאות מדויקת</a:t>
            </a:r>
            <a:endParaRPr lang="he-IL" sz="1050" dirty="0"/>
          </a:p>
        </p:txBody>
      </p:sp>
      <p:sp>
        <p:nvSpPr>
          <p:cNvPr id="19" name="מלבן 18"/>
          <p:cNvSpPr/>
          <p:nvPr/>
        </p:nvSpPr>
        <p:spPr>
          <a:xfrm>
            <a:off x="1728628" y="1744016"/>
            <a:ext cx="1681336" cy="460848"/>
          </a:xfrm>
          <a:prstGeom prst="rect">
            <a:avLst/>
          </a:prstGeom>
          <a:scene3d>
            <a:camera prst="orthographicFront"/>
            <a:lightRig rig="threePt" dir="t"/>
          </a:scene3d>
          <a:sp3d>
            <a:bevelT prst="angle"/>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sz="1050" dirty="0" smtClean="0"/>
              <a:t>חברה כלכלית- לקידום חקלאות  עתירת ידע גולן</a:t>
            </a:r>
            <a:endParaRPr lang="he-IL" sz="1050" dirty="0"/>
          </a:p>
        </p:txBody>
      </p:sp>
      <p:sp>
        <p:nvSpPr>
          <p:cNvPr id="20" name="מלבן 19"/>
          <p:cNvSpPr/>
          <p:nvPr/>
        </p:nvSpPr>
        <p:spPr>
          <a:xfrm>
            <a:off x="5145487" y="2357264"/>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ביוטכנולוגיה</a:t>
            </a:r>
            <a:endParaRPr lang="he-IL" sz="1050" dirty="0"/>
          </a:p>
        </p:txBody>
      </p:sp>
      <p:sp>
        <p:nvSpPr>
          <p:cNvPr id="21" name="מלבן 20"/>
          <p:cNvSpPr/>
          <p:nvPr/>
        </p:nvSpPr>
        <p:spPr>
          <a:xfrm>
            <a:off x="6156176" y="2357536"/>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הדרכה</a:t>
            </a:r>
            <a:endParaRPr lang="he-IL" sz="1050" dirty="0"/>
          </a:p>
        </p:txBody>
      </p:sp>
      <p:sp>
        <p:nvSpPr>
          <p:cNvPr id="23" name="מלבן 22"/>
          <p:cNvSpPr/>
          <p:nvPr/>
        </p:nvSpPr>
        <p:spPr>
          <a:xfrm>
            <a:off x="297868" y="4073024"/>
            <a:ext cx="1537827" cy="474835"/>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r>
              <a:rPr lang="he-IL" sz="1200" dirty="0" smtClean="0"/>
              <a:t>1. הערכת פרויקטים</a:t>
            </a:r>
          </a:p>
          <a:p>
            <a:r>
              <a:rPr lang="he-IL" sz="1200" dirty="0" smtClean="0"/>
              <a:t>2. בחינה יישומית</a:t>
            </a:r>
            <a:endParaRPr lang="he-IL" sz="1200" dirty="0"/>
          </a:p>
        </p:txBody>
      </p:sp>
      <p:sp>
        <p:nvSpPr>
          <p:cNvPr id="24" name="מלבן 23"/>
          <p:cNvSpPr/>
          <p:nvPr/>
        </p:nvSpPr>
        <p:spPr>
          <a:xfrm>
            <a:off x="297868" y="3564183"/>
            <a:ext cx="673732"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200" dirty="0" smtClean="0"/>
              <a:t>מידע</a:t>
            </a:r>
            <a:endParaRPr lang="he-IL" sz="1200" dirty="0"/>
          </a:p>
        </p:txBody>
      </p:sp>
      <p:sp>
        <p:nvSpPr>
          <p:cNvPr id="25" name="מלבן 24"/>
          <p:cNvSpPr/>
          <p:nvPr/>
        </p:nvSpPr>
        <p:spPr>
          <a:xfrm>
            <a:off x="4159456" y="3140773"/>
            <a:ext cx="885473"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תו תקן</a:t>
            </a:r>
            <a:endParaRPr lang="he-IL" sz="1050" dirty="0"/>
          </a:p>
        </p:txBody>
      </p:sp>
      <p:sp>
        <p:nvSpPr>
          <p:cNvPr id="26" name="מלבן 25"/>
          <p:cNvSpPr/>
          <p:nvPr/>
        </p:nvSpPr>
        <p:spPr>
          <a:xfrm>
            <a:off x="4139952" y="2375394"/>
            <a:ext cx="91440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אגרונומיקה</a:t>
            </a:r>
            <a:endParaRPr lang="he-IL" sz="1050" dirty="0"/>
          </a:p>
        </p:txBody>
      </p:sp>
      <p:sp>
        <p:nvSpPr>
          <p:cNvPr id="28" name="מלבן 27"/>
          <p:cNvSpPr/>
          <p:nvPr/>
        </p:nvSpPr>
        <p:spPr>
          <a:xfrm>
            <a:off x="4149867" y="3950402"/>
            <a:ext cx="904485"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שתלנות והשבחה</a:t>
            </a:r>
            <a:endParaRPr lang="he-IL" sz="1050" dirty="0"/>
          </a:p>
        </p:txBody>
      </p:sp>
      <p:sp>
        <p:nvSpPr>
          <p:cNvPr id="29" name="מלבן 28"/>
          <p:cNvSpPr/>
          <p:nvPr/>
        </p:nvSpPr>
        <p:spPr>
          <a:xfrm>
            <a:off x="7092317" y="5553236"/>
            <a:ext cx="1864114"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הדברה ידידותית</a:t>
            </a:r>
            <a:endParaRPr lang="he-IL" sz="1050" dirty="0"/>
          </a:p>
        </p:txBody>
      </p:sp>
      <p:sp>
        <p:nvSpPr>
          <p:cNvPr id="30" name="מלבן 29"/>
          <p:cNvSpPr/>
          <p:nvPr/>
        </p:nvSpPr>
        <p:spPr>
          <a:xfrm>
            <a:off x="157761" y="5082402"/>
            <a:ext cx="1554290" cy="722862"/>
          </a:xfrm>
          <a:prstGeom prst="rect">
            <a:avLst/>
          </a:prstGeom>
          <a:scene3d>
            <a:camera prst="orthographicFront"/>
            <a:lightRig rig="threePt" dir="t"/>
          </a:scene3d>
          <a:sp3d>
            <a:bevelT prst="angle"/>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dirty="0" smtClean="0"/>
              <a:t>מכון שמיר למחקר</a:t>
            </a:r>
            <a:endParaRPr lang="he-IL" dirty="0"/>
          </a:p>
        </p:txBody>
      </p:sp>
      <p:sp>
        <p:nvSpPr>
          <p:cNvPr id="31" name="מלבן 30"/>
          <p:cNvSpPr/>
          <p:nvPr/>
        </p:nvSpPr>
        <p:spPr>
          <a:xfrm>
            <a:off x="2843808" y="4940479"/>
            <a:ext cx="1944216" cy="54006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400" dirty="0" smtClean="0"/>
              <a:t>קניית שירותי מחקר</a:t>
            </a:r>
            <a:endParaRPr lang="he-IL" sz="1400" dirty="0"/>
          </a:p>
        </p:txBody>
      </p:sp>
      <p:cxnSp>
        <p:nvCxnSpPr>
          <p:cNvPr id="35" name="מחבר מרפקי 34"/>
          <p:cNvCxnSpPr>
            <a:stCxn id="3" idx="2"/>
            <a:endCxn id="19" idx="0"/>
          </p:cNvCxnSpPr>
          <p:nvPr/>
        </p:nvCxnSpPr>
        <p:spPr>
          <a:xfrm rot="5400000">
            <a:off x="3477036" y="433028"/>
            <a:ext cx="403248" cy="2218728"/>
          </a:xfrm>
          <a:prstGeom prst="bentConnector3">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9" name="מחבר מרפקי 38"/>
          <p:cNvCxnSpPr/>
          <p:nvPr/>
        </p:nvCxnSpPr>
        <p:spPr>
          <a:xfrm rot="16200000" flipH="1">
            <a:off x="6048077" y="118913"/>
            <a:ext cx="360041" cy="2846957"/>
          </a:xfrm>
          <a:prstGeom prst="bentConnector3">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153569" y="1835940"/>
            <a:ext cx="502061" cy="246221"/>
          </a:xfrm>
          <a:prstGeom prst="rect">
            <a:avLst/>
          </a:prstGeom>
          <a:noFill/>
        </p:spPr>
        <p:txBody>
          <a:bodyPr wrap="none" rtlCol="1">
            <a:spAutoFit/>
          </a:bodyPr>
          <a:lstStyle/>
          <a:p>
            <a:r>
              <a:rPr lang="he-IL" sz="1000" b="1" dirty="0" smtClean="0"/>
              <a:t>מנכ"ל</a:t>
            </a:r>
            <a:endParaRPr lang="he-IL" sz="1000" b="1" dirty="0"/>
          </a:p>
        </p:txBody>
      </p:sp>
      <p:cxnSp>
        <p:nvCxnSpPr>
          <p:cNvPr id="48" name="מחבר מרפקי 47"/>
          <p:cNvCxnSpPr>
            <a:stCxn id="4" idx="2"/>
            <a:endCxn id="5" idx="0"/>
          </p:cNvCxnSpPr>
          <p:nvPr/>
        </p:nvCxnSpPr>
        <p:spPr>
          <a:xfrm rot="16200000" flipH="1">
            <a:off x="8023004" y="1724916"/>
            <a:ext cx="244597" cy="1020642"/>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57" name="מחבר מרפקי 56"/>
          <p:cNvCxnSpPr>
            <a:stCxn id="4" idx="2"/>
            <a:endCxn id="21" idx="0"/>
          </p:cNvCxnSpPr>
          <p:nvPr/>
        </p:nvCxnSpPr>
        <p:spPr>
          <a:xfrm rot="5400000">
            <a:off x="7001881" y="1724435"/>
            <a:ext cx="244597" cy="1021605"/>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59" name="מחבר מרפקי 58"/>
          <p:cNvCxnSpPr>
            <a:endCxn id="7" idx="0"/>
          </p:cNvCxnSpPr>
          <p:nvPr/>
        </p:nvCxnSpPr>
        <p:spPr>
          <a:xfrm rot="5400000">
            <a:off x="7529414" y="2235101"/>
            <a:ext cx="244325" cy="12700"/>
          </a:xfrm>
          <a:prstGeom prst="bentConnector3">
            <a:avLst>
              <a:gd name="adj1" fmla="val 49999"/>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4" name="מחבר מרפקי 73"/>
          <p:cNvCxnSpPr>
            <a:stCxn id="19" idx="2"/>
            <a:endCxn id="20" idx="0"/>
          </p:cNvCxnSpPr>
          <p:nvPr/>
        </p:nvCxnSpPr>
        <p:spPr>
          <a:xfrm rot="16200000" flipH="1">
            <a:off x="4009791" y="764368"/>
            <a:ext cx="152400" cy="3033391"/>
          </a:xfrm>
          <a:prstGeom prst="bentConnector3">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6" name="מחבר מרפקי 75"/>
          <p:cNvCxnSpPr>
            <a:stCxn id="19" idx="2"/>
            <a:endCxn id="15" idx="0"/>
          </p:cNvCxnSpPr>
          <p:nvPr/>
        </p:nvCxnSpPr>
        <p:spPr>
          <a:xfrm rot="5400000">
            <a:off x="1502351" y="1290319"/>
            <a:ext cx="152400" cy="1981491"/>
          </a:xfrm>
          <a:prstGeom prst="bentConnector3">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8" name="מחבר מרפקי 77"/>
          <p:cNvCxnSpPr>
            <a:endCxn id="16" idx="0"/>
          </p:cNvCxnSpPr>
          <p:nvPr/>
        </p:nvCxnSpPr>
        <p:spPr>
          <a:xfrm rot="10800000" flipV="1">
            <a:off x="1561747" y="2275148"/>
            <a:ext cx="1017358" cy="93948"/>
          </a:xfrm>
          <a:prstGeom prst="bentConnector2">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0" name="מחבר מרפקי 79"/>
          <p:cNvCxnSpPr>
            <a:stCxn id="19" idx="2"/>
            <a:endCxn id="26" idx="0"/>
          </p:cNvCxnSpPr>
          <p:nvPr/>
        </p:nvCxnSpPr>
        <p:spPr>
          <a:xfrm rot="16200000" flipH="1">
            <a:off x="3497959" y="1276201"/>
            <a:ext cx="170530" cy="2027856"/>
          </a:xfrm>
          <a:prstGeom prst="bentConnector3">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2" name="מחבר מרפקי 81"/>
          <p:cNvCxnSpPr>
            <a:stCxn id="19" idx="2"/>
            <a:endCxn id="17" idx="0"/>
          </p:cNvCxnSpPr>
          <p:nvPr/>
        </p:nvCxnSpPr>
        <p:spPr>
          <a:xfrm rot="16200000" flipH="1">
            <a:off x="2491272" y="2282888"/>
            <a:ext cx="164232" cy="8184"/>
          </a:xfrm>
          <a:prstGeom prst="bentConnector3">
            <a:avLst/>
          </a:prstGeom>
          <a:ln w="12700">
            <a:tailEnd type="arrow"/>
          </a:ln>
        </p:spPr>
        <p:style>
          <a:lnRef idx="1">
            <a:schemeClr val="accent1"/>
          </a:lnRef>
          <a:fillRef idx="0">
            <a:schemeClr val="accent1"/>
          </a:fillRef>
          <a:effectRef idx="0">
            <a:schemeClr val="accent1"/>
          </a:effectRef>
          <a:fontRef idx="minor">
            <a:schemeClr val="tx1"/>
          </a:fontRef>
        </p:style>
      </p:cxnSp>
      <p:cxnSp>
        <p:nvCxnSpPr>
          <p:cNvPr id="124" name="מחבר מרפקי 123"/>
          <p:cNvCxnSpPr>
            <a:stCxn id="15" idx="1"/>
            <a:endCxn id="14" idx="1"/>
          </p:cNvCxnSpPr>
          <p:nvPr/>
        </p:nvCxnSpPr>
        <p:spPr>
          <a:xfrm rot="10800000" flipH="1" flipV="1">
            <a:off x="160964" y="2599183"/>
            <a:ext cx="136903" cy="623029"/>
          </a:xfrm>
          <a:prstGeom prst="bentConnector3">
            <a:avLst>
              <a:gd name="adj1" fmla="val -85267"/>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7" name="מחבר מרפקי 126"/>
          <p:cNvCxnSpPr>
            <a:stCxn id="15" idx="1"/>
            <a:endCxn id="24" idx="1"/>
          </p:cNvCxnSpPr>
          <p:nvPr/>
        </p:nvCxnSpPr>
        <p:spPr>
          <a:xfrm rot="10800000" flipH="1" flipV="1">
            <a:off x="160964" y="2599183"/>
            <a:ext cx="136903" cy="1145019"/>
          </a:xfrm>
          <a:prstGeom prst="bentConnector3">
            <a:avLst>
              <a:gd name="adj1" fmla="val -81714"/>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30" name="מחבר מרפקי 129"/>
          <p:cNvCxnSpPr>
            <a:stCxn id="15" idx="1"/>
            <a:endCxn id="23" idx="1"/>
          </p:cNvCxnSpPr>
          <p:nvPr/>
        </p:nvCxnSpPr>
        <p:spPr>
          <a:xfrm rot="10800000" flipH="1" flipV="1">
            <a:off x="160964" y="2599184"/>
            <a:ext cx="136903" cy="1711258"/>
          </a:xfrm>
          <a:prstGeom prst="bentConnector3">
            <a:avLst>
              <a:gd name="adj1" fmla="val -94555"/>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52" name="TextBox 151"/>
          <p:cNvSpPr txBox="1"/>
          <p:nvPr/>
        </p:nvSpPr>
        <p:spPr>
          <a:xfrm>
            <a:off x="7633094" y="4424749"/>
            <a:ext cx="683200" cy="246221"/>
          </a:xfrm>
          <a:prstGeom prst="rect">
            <a:avLst/>
          </a:prstGeom>
          <a:noFill/>
        </p:spPr>
        <p:txBody>
          <a:bodyPr wrap="none" rtlCol="1">
            <a:spAutoFit/>
          </a:bodyPr>
          <a:lstStyle/>
          <a:p>
            <a:r>
              <a:rPr lang="he-IL" sz="1000" b="1" dirty="0" smtClean="0"/>
              <a:t>מו"פ צפון</a:t>
            </a:r>
            <a:endParaRPr lang="he-IL" sz="1000" b="1" dirty="0"/>
          </a:p>
        </p:txBody>
      </p:sp>
      <p:sp>
        <p:nvSpPr>
          <p:cNvPr id="8" name="מלבן 7"/>
          <p:cNvSpPr/>
          <p:nvPr/>
        </p:nvSpPr>
        <p:spPr>
          <a:xfrm>
            <a:off x="2018947" y="3138930"/>
            <a:ext cx="1083568"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100" dirty="0" smtClean="0"/>
              <a:t>ניסויים קליניים</a:t>
            </a:r>
            <a:endParaRPr lang="he-IL" sz="1100" dirty="0"/>
          </a:p>
        </p:txBody>
      </p:sp>
      <p:cxnSp>
        <p:nvCxnSpPr>
          <p:cNvPr id="27" name="מחבר חץ ישר 26"/>
          <p:cNvCxnSpPr/>
          <p:nvPr/>
        </p:nvCxnSpPr>
        <p:spPr>
          <a:xfrm flipH="1">
            <a:off x="8655624" y="2732276"/>
            <a:ext cx="19429" cy="81330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8" name="מחבר חץ ישר 37"/>
          <p:cNvCxnSpPr/>
          <p:nvPr/>
        </p:nvCxnSpPr>
        <p:spPr>
          <a:xfrm>
            <a:off x="8675053" y="3789042"/>
            <a:ext cx="0" cy="88192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1" name="מחבר חץ ישר 40"/>
          <p:cNvCxnSpPr>
            <a:stCxn id="26" idx="2"/>
            <a:endCxn id="25" idx="0"/>
          </p:cNvCxnSpPr>
          <p:nvPr/>
        </p:nvCxnSpPr>
        <p:spPr>
          <a:xfrm>
            <a:off x="4597152" y="2735434"/>
            <a:ext cx="5041" cy="40533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9" name="מחבר חץ ישר 48"/>
          <p:cNvCxnSpPr>
            <a:stCxn id="25" idx="2"/>
            <a:endCxn id="28" idx="0"/>
          </p:cNvCxnSpPr>
          <p:nvPr/>
        </p:nvCxnSpPr>
        <p:spPr>
          <a:xfrm flipH="1">
            <a:off x="4602110" y="3500813"/>
            <a:ext cx="83" cy="44958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55" name="מחבר חץ ישר 54"/>
          <p:cNvCxnSpPr>
            <a:endCxn id="8" idx="0"/>
          </p:cNvCxnSpPr>
          <p:nvPr/>
        </p:nvCxnSpPr>
        <p:spPr>
          <a:xfrm>
            <a:off x="2555100" y="2779657"/>
            <a:ext cx="5631" cy="35927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9" name="מחבר חץ ישר 68"/>
          <p:cNvCxnSpPr>
            <a:stCxn id="18" idx="2"/>
          </p:cNvCxnSpPr>
          <p:nvPr/>
        </p:nvCxnSpPr>
        <p:spPr>
          <a:xfrm>
            <a:off x="3610744" y="2732276"/>
            <a:ext cx="0" cy="2172888"/>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79" name="מחבר חץ ישר 78"/>
          <p:cNvCxnSpPr>
            <a:stCxn id="28" idx="2"/>
          </p:cNvCxnSpPr>
          <p:nvPr/>
        </p:nvCxnSpPr>
        <p:spPr>
          <a:xfrm flipH="1">
            <a:off x="4597152" y="4310442"/>
            <a:ext cx="4958" cy="594722"/>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86" name="מחבר חץ ישר 85"/>
          <p:cNvCxnSpPr/>
          <p:nvPr/>
        </p:nvCxnSpPr>
        <p:spPr>
          <a:xfrm>
            <a:off x="2987824" y="3564183"/>
            <a:ext cx="0" cy="1340981"/>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88" name="מחבר חץ ישר 87"/>
          <p:cNvCxnSpPr/>
          <p:nvPr/>
        </p:nvCxnSpPr>
        <p:spPr>
          <a:xfrm flipH="1">
            <a:off x="1959742" y="5210509"/>
            <a:ext cx="812058" cy="0"/>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32" name="מחבר חץ ישר 31"/>
          <p:cNvCxnSpPr/>
          <p:nvPr/>
        </p:nvCxnSpPr>
        <p:spPr>
          <a:xfrm>
            <a:off x="6300192" y="2735434"/>
            <a:ext cx="36004" cy="2169730"/>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36" name="מחבר חץ ישר 35"/>
          <p:cNvCxnSpPr>
            <a:endCxn id="11" idx="1"/>
          </p:cNvCxnSpPr>
          <p:nvPr/>
        </p:nvCxnSpPr>
        <p:spPr>
          <a:xfrm>
            <a:off x="6336196" y="4905164"/>
            <a:ext cx="756121" cy="0"/>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40" name="מחבר חץ ישר 39"/>
          <p:cNvCxnSpPr/>
          <p:nvPr/>
        </p:nvCxnSpPr>
        <p:spPr>
          <a:xfrm>
            <a:off x="7124179" y="2241451"/>
            <a:ext cx="0" cy="611485"/>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92379" y="72225"/>
            <a:ext cx="1619672" cy="369332"/>
          </a:xfrm>
          <a:prstGeom prst="rect">
            <a:avLst/>
          </a:prstGeom>
          <a:noFill/>
        </p:spPr>
        <p:txBody>
          <a:bodyPr wrap="square" rtlCol="1">
            <a:spAutoFit/>
          </a:bodyPr>
          <a:lstStyle/>
          <a:p>
            <a:r>
              <a:rPr lang="he-IL" dirty="0" smtClean="0"/>
              <a:t>טיוטה  ראשונית</a:t>
            </a:r>
            <a:endParaRPr lang="he-IL" dirty="0"/>
          </a:p>
        </p:txBody>
      </p:sp>
      <p:sp>
        <p:nvSpPr>
          <p:cNvPr id="60" name="מלבן 59"/>
          <p:cNvSpPr/>
          <p:nvPr/>
        </p:nvSpPr>
        <p:spPr>
          <a:xfrm>
            <a:off x="157761" y="5913276"/>
            <a:ext cx="1554290" cy="684076"/>
          </a:xfrm>
          <a:prstGeom prst="rect">
            <a:avLst/>
          </a:prstGeom>
          <a:scene3d>
            <a:camera prst="orthographicFront"/>
            <a:lightRig rig="threePt" dir="t"/>
          </a:scene3d>
          <a:sp3d>
            <a:bevelT prst="angle"/>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dirty="0" err="1" smtClean="0"/>
              <a:t>מיגל</a:t>
            </a:r>
            <a:endParaRPr lang="he-IL" dirty="0"/>
          </a:p>
        </p:txBody>
      </p:sp>
    </p:spTree>
    <p:extLst>
      <p:ext uri="{BB962C8B-B14F-4D97-AF65-F5344CB8AC3E}">
        <p14:creationId xmlns:p14="http://schemas.microsoft.com/office/powerpoint/2010/main" val="2283532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מלבן 228"/>
          <p:cNvSpPr/>
          <p:nvPr/>
        </p:nvSpPr>
        <p:spPr>
          <a:xfrm>
            <a:off x="3297699" y="5237966"/>
            <a:ext cx="4146022" cy="625123"/>
          </a:xfrm>
          <a:prstGeom prst="rec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p:cNvSpPr>
            <a:spLocks noGrp="1"/>
          </p:cNvSpPr>
          <p:nvPr>
            <p:ph type="title"/>
          </p:nvPr>
        </p:nvSpPr>
        <p:spPr>
          <a:xfrm>
            <a:off x="530529" y="188640"/>
            <a:ext cx="8183880" cy="829356"/>
          </a:xfrm>
        </p:spPr>
        <p:txBody>
          <a:bodyPr/>
          <a:lstStyle/>
          <a:p>
            <a:pPr algn="ctr"/>
            <a:r>
              <a:rPr lang="he-IL" dirty="0" smtClean="0"/>
              <a:t>מבנה הועדה החקלאית</a:t>
            </a:r>
            <a:endParaRPr lang="he-IL" dirty="0"/>
          </a:p>
        </p:txBody>
      </p:sp>
      <p:sp>
        <p:nvSpPr>
          <p:cNvPr id="4" name="מלבן 3"/>
          <p:cNvSpPr/>
          <p:nvPr/>
        </p:nvSpPr>
        <p:spPr>
          <a:xfrm>
            <a:off x="4058065" y="974091"/>
            <a:ext cx="1818167" cy="412130"/>
          </a:xfrm>
          <a:prstGeom prst="rect">
            <a:avLst/>
          </a:prstGeom>
          <a:scene3d>
            <a:camera prst="orthographicFront"/>
            <a:lightRig rig="threePt" dir="t"/>
          </a:scene3d>
          <a:sp3d>
            <a:bevelT prst="angle"/>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sz="1050" dirty="0" smtClean="0"/>
              <a:t>צוות היגוי לחקלאות בגולן</a:t>
            </a:r>
            <a:endParaRPr lang="he-IL" sz="1050" dirty="0"/>
          </a:p>
        </p:txBody>
      </p:sp>
      <p:sp>
        <p:nvSpPr>
          <p:cNvPr id="5" name="מלבן 4"/>
          <p:cNvSpPr/>
          <p:nvPr/>
        </p:nvSpPr>
        <p:spPr>
          <a:xfrm>
            <a:off x="2609367" y="2841492"/>
            <a:ext cx="1391730"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שולחנות מגדלים</a:t>
            </a:r>
          </a:p>
        </p:txBody>
      </p:sp>
      <p:sp>
        <p:nvSpPr>
          <p:cNvPr id="6" name="מלבן 5"/>
          <p:cNvSpPr/>
          <p:nvPr/>
        </p:nvSpPr>
        <p:spPr>
          <a:xfrm>
            <a:off x="4702988" y="4558666"/>
            <a:ext cx="798756" cy="526518"/>
          </a:xfrm>
          <a:prstGeom prst="rect">
            <a:avLst/>
          </a:prstGeom>
          <a:scene3d>
            <a:camera prst="orthographicFront"/>
            <a:lightRig rig="threePt" dir="t"/>
          </a:scene3d>
          <a:sp3d>
            <a:bevelT/>
          </a:sp3d>
        </p:spPr>
        <p:style>
          <a:lnRef idx="1">
            <a:schemeClr val="accent5"/>
          </a:lnRef>
          <a:fillRef idx="3">
            <a:schemeClr val="accent5"/>
          </a:fillRef>
          <a:effectRef idx="2">
            <a:schemeClr val="accent5"/>
          </a:effectRef>
          <a:fontRef idx="minor">
            <a:schemeClr val="lt1"/>
          </a:fontRef>
        </p:style>
        <p:txBody>
          <a:bodyPr rtlCol="1" anchor="ctr"/>
          <a:lstStyle/>
          <a:p>
            <a:pPr algn="ctr"/>
            <a:r>
              <a:rPr lang="he-IL" sz="1050" dirty="0" smtClean="0"/>
              <a:t>מידע  וצרכים מקצועיים</a:t>
            </a:r>
          </a:p>
        </p:txBody>
      </p:sp>
      <p:sp>
        <p:nvSpPr>
          <p:cNvPr id="7" name="מלבן 6"/>
          <p:cNvSpPr/>
          <p:nvPr/>
        </p:nvSpPr>
        <p:spPr>
          <a:xfrm>
            <a:off x="6791605" y="2856106"/>
            <a:ext cx="1304232"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מיתוג ושיווק</a:t>
            </a:r>
            <a:endParaRPr lang="he-IL" sz="1050" dirty="0"/>
          </a:p>
        </p:txBody>
      </p:sp>
      <p:sp>
        <p:nvSpPr>
          <p:cNvPr id="12" name="מלבן 11"/>
          <p:cNvSpPr/>
          <p:nvPr/>
        </p:nvSpPr>
        <p:spPr>
          <a:xfrm>
            <a:off x="5317772" y="2856106"/>
            <a:ext cx="1131561"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הכשרה מקצועית</a:t>
            </a:r>
            <a:endParaRPr lang="he-IL" sz="1050" dirty="0"/>
          </a:p>
        </p:txBody>
      </p:sp>
      <p:sp>
        <p:nvSpPr>
          <p:cNvPr id="13" name="מלבן 12"/>
          <p:cNvSpPr/>
          <p:nvPr/>
        </p:nvSpPr>
        <p:spPr>
          <a:xfrm>
            <a:off x="867855" y="2840385"/>
            <a:ext cx="756085" cy="36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הדרכה</a:t>
            </a:r>
            <a:endParaRPr lang="he-IL" sz="1050" dirty="0"/>
          </a:p>
        </p:txBody>
      </p:sp>
      <p:sp>
        <p:nvSpPr>
          <p:cNvPr id="34" name="מלבן 33"/>
          <p:cNvSpPr/>
          <p:nvPr/>
        </p:nvSpPr>
        <p:spPr>
          <a:xfrm>
            <a:off x="4058065" y="2142056"/>
            <a:ext cx="1818167" cy="412130"/>
          </a:xfrm>
          <a:prstGeom prst="rect">
            <a:avLst/>
          </a:prstGeom>
          <a:scene3d>
            <a:camera prst="orthographicFront"/>
            <a:lightRig rig="threePt" dir="t"/>
          </a:scene3d>
          <a:sp3d>
            <a:bevelT prst="angle"/>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sz="1050" dirty="0" smtClean="0"/>
              <a:t>מנהל ועדה חקלאית</a:t>
            </a:r>
            <a:endParaRPr lang="he-IL" sz="1050" dirty="0"/>
          </a:p>
        </p:txBody>
      </p:sp>
      <p:sp>
        <p:nvSpPr>
          <p:cNvPr id="38" name="מלבן 37"/>
          <p:cNvSpPr/>
          <p:nvPr/>
        </p:nvSpPr>
        <p:spPr>
          <a:xfrm>
            <a:off x="4058064" y="1531173"/>
            <a:ext cx="1818167" cy="412130"/>
          </a:xfrm>
          <a:prstGeom prst="rect">
            <a:avLst/>
          </a:prstGeom>
          <a:scene3d>
            <a:camera prst="orthographicFront"/>
            <a:lightRig rig="threePt" dir="t"/>
          </a:scene3d>
          <a:sp3d>
            <a:bevelT prst="angle"/>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sz="1050" dirty="0" smtClean="0"/>
              <a:t>ועדה חקלאית</a:t>
            </a:r>
            <a:endParaRPr lang="he-IL" sz="1050" dirty="0"/>
          </a:p>
        </p:txBody>
      </p:sp>
      <p:cxnSp>
        <p:nvCxnSpPr>
          <p:cNvPr id="48" name="מחבר חץ ישר 47"/>
          <p:cNvCxnSpPr>
            <a:stCxn id="4" idx="2"/>
            <a:endCxn id="38" idx="0"/>
          </p:cNvCxnSpPr>
          <p:nvPr/>
        </p:nvCxnSpPr>
        <p:spPr>
          <a:xfrm flipH="1">
            <a:off x="4967148" y="1386221"/>
            <a:ext cx="1" cy="1449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8" name="מלבן 67"/>
          <p:cNvSpPr/>
          <p:nvPr/>
        </p:nvSpPr>
        <p:spPr>
          <a:xfrm>
            <a:off x="6899516" y="3581104"/>
            <a:ext cx="544205" cy="38393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רפת</a:t>
            </a:r>
          </a:p>
        </p:txBody>
      </p:sp>
      <p:sp>
        <p:nvSpPr>
          <p:cNvPr id="69" name="מלבן 68"/>
          <p:cNvSpPr/>
          <p:nvPr/>
        </p:nvSpPr>
        <p:spPr>
          <a:xfrm>
            <a:off x="3173880" y="3581104"/>
            <a:ext cx="658424" cy="37834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לול</a:t>
            </a:r>
            <a:endParaRPr lang="he-IL" sz="1050" dirty="0" smtClean="0"/>
          </a:p>
        </p:txBody>
      </p:sp>
      <p:sp>
        <p:nvSpPr>
          <p:cNvPr id="70" name="מלבן 69"/>
          <p:cNvSpPr/>
          <p:nvPr/>
        </p:nvSpPr>
        <p:spPr>
          <a:xfrm>
            <a:off x="4121949" y="3560738"/>
            <a:ext cx="661392" cy="398708"/>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בקר</a:t>
            </a:r>
            <a:endParaRPr lang="he-IL" sz="1050" dirty="0" smtClean="0"/>
          </a:p>
        </p:txBody>
      </p:sp>
      <p:sp>
        <p:nvSpPr>
          <p:cNvPr id="71" name="מלבן 70"/>
          <p:cNvSpPr/>
          <p:nvPr/>
        </p:nvSpPr>
        <p:spPr>
          <a:xfrm>
            <a:off x="4980264" y="3573710"/>
            <a:ext cx="913587" cy="599634"/>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זית</a:t>
            </a:r>
          </a:p>
          <a:p>
            <a:pPr algn="ctr"/>
            <a:r>
              <a:rPr lang="he-IL" sz="1050" dirty="0" smtClean="0"/>
              <a:t>סובטרופי</a:t>
            </a:r>
          </a:p>
          <a:p>
            <a:pPr algn="ctr"/>
            <a:r>
              <a:rPr lang="he-IL" sz="1050" dirty="0" smtClean="0"/>
              <a:t>הדרים</a:t>
            </a:r>
          </a:p>
          <a:p>
            <a:pPr algn="ctr"/>
            <a:endParaRPr lang="he-IL" sz="1050" dirty="0" smtClean="0"/>
          </a:p>
        </p:txBody>
      </p:sp>
      <p:sp>
        <p:nvSpPr>
          <p:cNvPr id="72" name="מלבן 71"/>
          <p:cNvSpPr/>
          <p:nvPr/>
        </p:nvSpPr>
        <p:spPr>
          <a:xfrm>
            <a:off x="6035999" y="3579406"/>
            <a:ext cx="660454" cy="38004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נשירים</a:t>
            </a:r>
          </a:p>
          <a:p>
            <a:pPr algn="ctr"/>
            <a:r>
              <a:rPr lang="he-IL" sz="1050" dirty="0" smtClean="0"/>
              <a:t>כרם</a:t>
            </a:r>
            <a:endParaRPr lang="he-IL" sz="1050" dirty="0" smtClean="0"/>
          </a:p>
        </p:txBody>
      </p:sp>
      <p:sp>
        <p:nvSpPr>
          <p:cNvPr id="74" name="מלבן 73"/>
          <p:cNvSpPr/>
          <p:nvPr/>
        </p:nvSpPr>
        <p:spPr>
          <a:xfrm>
            <a:off x="2350035" y="3581104"/>
            <a:ext cx="642205" cy="38393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גד"ש</a:t>
            </a:r>
          </a:p>
        </p:txBody>
      </p:sp>
      <p:cxnSp>
        <p:nvCxnSpPr>
          <p:cNvPr id="88" name="מחבר חץ ישר 87"/>
          <p:cNvCxnSpPr>
            <a:endCxn id="34" idx="0"/>
          </p:cNvCxnSpPr>
          <p:nvPr/>
        </p:nvCxnSpPr>
        <p:spPr>
          <a:xfrm>
            <a:off x="4932040" y="1949793"/>
            <a:ext cx="35109" cy="192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4" name="מחבר חץ ישר 133"/>
          <p:cNvCxnSpPr>
            <a:stCxn id="229" idx="1"/>
          </p:cNvCxnSpPr>
          <p:nvPr/>
        </p:nvCxnSpPr>
        <p:spPr>
          <a:xfrm flipH="1">
            <a:off x="1245898" y="5550528"/>
            <a:ext cx="2051801" cy="34988"/>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135" name="מחבר חץ ישר 134"/>
          <p:cNvCxnSpPr>
            <a:endCxn id="13" idx="2"/>
          </p:cNvCxnSpPr>
          <p:nvPr/>
        </p:nvCxnSpPr>
        <p:spPr>
          <a:xfrm flipV="1">
            <a:off x="1245897" y="3200425"/>
            <a:ext cx="1" cy="2349697"/>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158" name="מחבר חץ ישר 157"/>
          <p:cNvCxnSpPr>
            <a:stCxn id="72" idx="2"/>
            <a:endCxn id="6" idx="0"/>
          </p:cNvCxnSpPr>
          <p:nvPr/>
        </p:nvCxnSpPr>
        <p:spPr>
          <a:xfrm flipH="1">
            <a:off x="5102366" y="3959446"/>
            <a:ext cx="1263860" cy="5992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1" name="מחבר חץ ישר 160"/>
          <p:cNvCxnSpPr>
            <a:stCxn id="68" idx="2"/>
            <a:endCxn id="6" idx="0"/>
          </p:cNvCxnSpPr>
          <p:nvPr/>
        </p:nvCxnSpPr>
        <p:spPr>
          <a:xfrm flipH="1">
            <a:off x="5102366" y="3965036"/>
            <a:ext cx="2069253" cy="5936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4" name="מחבר חץ ישר 163"/>
          <p:cNvCxnSpPr>
            <a:stCxn id="71" idx="2"/>
            <a:endCxn id="6" idx="0"/>
          </p:cNvCxnSpPr>
          <p:nvPr/>
        </p:nvCxnSpPr>
        <p:spPr>
          <a:xfrm flipH="1">
            <a:off x="5102366" y="4173344"/>
            <a:ext cx="334692" cy="385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5" name="מחבר חץ ישר 164"/>
          <p:cNvCxnSpPr>
            <a:stCxn id="69" idx="2"/>
            <a:endCxn id="6" idx="0"/>
          </p:cNvCxnSpPr>
          <p:nvPr/>
        </p:nvCxnSpPr>
        <p:spPr>
          <a:xfrm>
            <a:off x="3503092" y="3959446"/>
            <a:ext cx="1599274" cy="5992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6" name="מחבר חץ ישר 165"/>
          <p:cNvCxnSpPr>
            <a:stCxn id="74" idx="2"/>
            <a:endCxn id="6" idx="0"/>
          </p:cNvCxnSpPr>
          <p:nvPr/>
        </p:nvCxnSpPr>
        <p:spPr>
          <a:xfrm>
            <a:off x="2671138" y="3965036"/>
            <a:ext cx="2431228" cy="5936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4" name="מחבר חץ ישר 173"/>
          <p:cNvCxnSpPr>
            <a:stCxn id="70" idx="2"/>
            <a:endCxn id="6" idx="0"/>
          </p:cNvCxnSpPr>
          <p:nvPr/>
        </p:nvCxnSpPr>
        <p:spPr>
          <a:xfrm>
            <a:off x="4452645" y="3959446"/>
            <a:ext cx="649721" cy="5992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7" name="מחבר חץ ישר 176"/>
          <p:cNvCxnSpPr>
            <a:stCxn id="6" idx="2"/>
            <a:endCxn id="221" idx="0"/>
          </p:cNvCxnSpPr>
          <p:nvPr/>
        </p:nvCxnSpPr>
        <p:spPr>
          <a:xfrm>
            <a:off x="5102366" y="5085184"/>
            <a:ext cx="0" cy="2974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2" name="מחבר חץ ישר 141"/>
          <p:cNvCxnSpPr>
            <a:stCxn id="6" idx="2"/>
            <a:endCxn id="223" idx="0"/>
          </p:cNvCxnSpPr>
          <p:nvPr/>
        </p:nvCxnSpPr>
        <p:spPr>
          <a:xfrm flipH="1">
            <a:off x="3833756" y="5085184"/>
            <a:ext cx="1268610" cy="3055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1" name="מלבן 220"/>
          <p:cNvSpPr/>
          <p:nvPr/>
        </p:nvSpPr>
        <p:spPr>
          <a:xfrm>
            <a:off x="4623129" y="5382660"/>
            <a:ext cx="958473" cy="38393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מכון שמיר למחקר</a:t>
            </a:r>
          </a:p>
        </p:txBody>
      </p:sp>
      <p:sp>
        <p:nvSpPr>
          <p:cNvPr id="223" name="מלבן 222"/>
          <p:cNvSpPr/>
          <p:nvPr/>
        </p:nvSpPr>
        <p:spPr>
          <a:xfrm>
            <a:off x="3561653" y="5390748"/>
            <a:ext cx="544205" cy="38393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מו"פ צפון</a:t>
            </a:r>
          </a:p>
        </p:txBody>
      </p:sp>
      <p:cxnSp>
        <p:nvCxnSpPr>
          <p:cNvPr id="252" name="מחבר מרפקי 251"/>
          <p:cNvCxnSpPr>
            <a:stCxn id="5" idx="2"/>
            <a:endCxn id="68" idx="0"/>
          </p:cNvCxnSpPr>
          <p:nvPr/>
        </p:nvCxnSpPr>
        <p:spPr>
          <a:xfrm rot="16200000" flipH="1">
            <a:off x="5048639" y="1458124"/>
            <a:ext cx="379572" cy="386638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5" name="מחבר מרפקי 254"/>
          <p:cNvCxnSpPr>
            <a:stCxn id="5" idx="2"/>
            <a:endCxn id="74" idx="0"/>
          </p:cNvCxnSpPr>
          <p:nvPr/>
        </p:nvCxnSpPr>
        <p:spPr>
          <a:xfrm rot="5400000">
            <a:off x="2798399" y="3074271"/>
            <a:ext cx="379572" cy="63409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7" name="מחבר מרפקי 256"/>
          <p:cNvCxnSpPr>
            <a:stCxn id="5" idx="2"/>
            <a:endCxn id="69" idx="0"/>
          </p:cNvCxnSpPr>
          <p:nvPr/>
        </p:nvCxnSpPr>
        <p:spPr>
          <a:xfrm rot="16200000" flipH="1">
            <a:off x="3214376" y="3292388"/>
            <a:ext cx="379572" cy="19786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9" name="מחבר מרפקי 258"/>
          <p:cNvCxnSpPr>
            <a:stCxn id="5" idx="2"/>
            <a:endCxn id="70" idx="0"/>
          </p:cNvCxnSpPr>
          <p:nvPr/>
        </p:nvCxnSpPr>
        <p:spPr>
          <a:xfrm rot="16200000" flipH="1">
            <a:off x="3699335" y="2807428"/>
            <a:ext cx="359206" cy="1147413"/>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1" name="מחבר מרפקי 260"/>
          <p:cNvCxnSpPr>
            <a:stCxn id="5" idx="2"/>
            <a:endCxn id="71" idx="0"/>
          </p:cNvCxnSpPr>
          <p:nvPr/>
        </p:nvCxnSpPr>
        <p:spPr>
          <a:xfrm rot="16200000" flipH="1">
            <a:off x="4185056" y="2321708"/>
            <a:ext cx="372178" cy="2131826"/>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3" name="מחבר מרפקי 262"/>
          <p:cNvCxnSpPr>
            <a:stCxn id="5" idx="2"/>
            <a:endCxn id="72" idx="0"/>
          </p:cNvCxnSpPr>
          <p:nvPr/>
        </p:nvCxnSpPr>
        <p:spPr>
          <a:xfrm rot="16200000" flipH="1">
            <a:off x="4646792" y="1859972"/>
            <a:ext cx="377874" cy="306099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5" name="מחבר מרפקי 414"/>
          <p:cNvCxnSpPr>
            <a:endCxn id="7" idx="0"/>
          </p:cNvCxnSpPr>
          <p:nvPr/>
        </p:nvCxnSpPr>
        <p:spPr>
          <a:xfrm>
            <a:off x="4938666" y="2680695"/>
            <a:ext cx="2505055" cy="175411"/>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7" name="מחבר מרפקי 416"/>
          <p:cNvCxnSpPr>
            <a:endCxn id="12" idx="0"/>
          </p:cNvCxnSpPr>
          <p:nvPr/>
        </p:nvCxnSpPr>
        <p:spPr>
          <a:xfrm>
            <a:off x="4938666" y="2697839"/>
            <a:ext cx="944887" cy="158267"/>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6" name="מחבר מרפקי 425"/>
          <p:cNvCxnSpPr>
            <a:stCxn id="34" idx="2"/>
            <a:endCxn id="5" idx="0"/>
          </p:cNvCxnSpPr>
          <p:nvPr/>
        </p:nvCxnSpPr>
        <p:spPr>
          <a:xfrm rot="5400000">
            <a:off x="3992538" y="1866881"/>
            <a:ext cx="287306" cy="166191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8" name="מחבר מרפקי 427"/>
          <p:cNvCxnSpPr/>
          <p:nvPr/>
        </p:nvCxnSpPr>
        <p:spPr>
          <a:xfrm rot="5400000">
            <a:off x="2924860" y="834311"/>
            <a:ext cx="321593" cy="369276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6" name="מחבר חץ ישר 435"/>
          <p:cNvCxnSpPr/>
          <p:nvPr/>
        </p:nvCxnSpPr>
        <p:spPr>
          <a:xfrm flipV="1">
            <a:off x="2843808" y="1737238"/>
            <a:ext cx="0" cy="1118868"/>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439" name="מחבר חץ ישר 438"/>
          <p:cNvCxnSpPr>
            <a:endCxn id="38" idx="1"/>
          </p:cNvCxnSpPr>
          <p:nvPr/>
        </p:nvCxnSpPr>
        <p:spPr>
          <a:xfrm>
            <a:off x="2843808" y="1737238"/>
            <a:ext cx="1214256" cy="0"/>
          </a:xfrm>
          <a:prstGeom prst="straightConnector1">
            <a:avLst/>
          </a:prstGeom>
          <a:ln w="25400">
            <a:prstDash val="dash"/>
            <a:tailEnd type="arrow"/>
          </a:ln>
        </p:spPr>
        <p:style>
          <a:lnRef idx="1">
            <a:schemeClr val="accent1"/>
          </a:lnRef>
          <a:fillRef idx="0">
            <a:schemeClr val="accent1"/>
          </a:fillRef>
          <a:effectRef idx="0">
            <a:schemeClr val="accent1"/>
          </a:effectRef>
          <a:fontRef idx="minor">
            <a:schemeClr val="tx1"/>
          </a:fontRef>
        </p:style>
      </p:cxnSp>
      <p:cxnSp>
        <p:nvCxnSpPr>
          <p:cNvPr id="15" name="מחבר חץ ישר 14"/>
          <p:cNvCxnSpPr>
            <a:stCxn id="13" idx="3"/>
            <a:endCxn id="5" idx="1"/>
          </p:cNvCxnSpPr>
          <p:nvPr/>
        </p:nvCxnSpPr>
        <p:spPr>
          <a:xfrm>
            <a:off x="1623940" y="3020405"/>
            <a:ext cx="985427" cy="110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מחבר חץ ישר 51"/>
          <p:cNvCxnSpPr>
            <a:stCxn id="5" idx="3"/>
            <a:endCxn id="12" idx="1"/>
          </p:cNvCxnSpPr>
          <p:nvPr/>
        </p:nvCxnSpPr>
        <p:spPr>
          <a:xfrm>
            <a:off x="4001097" y="3021512"/>
            <a:ext cx="1316675" cy="1461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מחבר חץ ישר 54"/>
          <p:cNvCxnSpPr>
            <a:stCxn id="12" idx="3"/>
            <a:endCxn id="7" idx="1"/>
          </p:cNvCxnSpPr>
          <p:nvPr/>
        </p:nvCxnSpPr>
        <p:spPr>
          <a:xfrm>
            <a:off x="6449333" y="3036126"/>
            <a:ext cx="3422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64" name="מלבן 63"/>
          <p:cNvSpPr/>
          <p:nvPr/>
        </p:nvSpPr>
        <p:spPr>
          <a:xfrm>
            <a:off x="5775517" y="5350259"/>
            <a:ext cx="1437616" cy="394822"/>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מרכז לחקלאות עתירת ידע</a:t>
            </a:r>
            <a:endParaRPr lang="he-IL" sz="1050" dirty="0" smtClean="0"/>
          </a:p>
        </p:txBody>
      </p:sp>
      <p:cxnSp>
        <p:nvCxnSpPr>
          <p:cNvPr id="66" name="מחבר חץ ישר 65"/>
          <p:cNvCxnSpPr>
            <a:endCxn id="64" idx="0"/>
          </p:cNvCxnSpPr>
          <p:nvPr/>
        </p:nvCxnSpPr>
        <p:spPr>
          <a:xfrm>
            <a:off x="5143881" y="5052783"/>
            <a:ext cx="1350444" cy="2974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7058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endParaRPr lang="he-IL" dirty="0" smtClean="0"/>
          </a:p>
          <a:p>
            <a:endParaRPr lang="he-IL" dirty="0"/>
          </a:p>
          <a:p>
            <a:endParaRPr lang="he-IL" dirty="0"/>
          </a:p>
        </p:txBody>
      </p:sp>
      <p:sp>
        <p:nvSpPr>
          <p:cNvPr id="4" name="מלבן 3"/>
          <p:cNvSpPr/>
          <p:nvPr/>
        </p:nvSpPr>
        <p:spPr>
          <a:xfrm>
            <a:off x="2915816" y="1628800"/>
            <a:ext cx="2882264" cy="745232"/>
          </a:xfrm>
          <a:prstGeom prst="rect">
            <a:avLst/>
          </a:prstGeom>
          <a:scene3d>
            <a:camera prst="orthographicFront"/>
            <a:lightRig rig="threePt" dir="t"/>
          </a:scene3d>
          <a:sp3d>
            <a:bevelT prst="angle"/>
          </a:sp3d>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dirty="0" smtClean="0"/>
              <a:t>צוות היגוי חקלאות עתירת ידע בגולן</a:t>
            </a:r>
          </a:p>
        </p:txBody>
      </p:sp>
      <p:sp>
        <p:nvSpPr>
          <p:cNvPr id="5" name="מלבן 4"/>
          <p:cNvSpPr/>
          <p:nvPr/>
        </p:nvSpPr>
        <p:spPr>
          <a:xfrm>
            <a:off x="2500156" y="3861049"/>
            <a:ext cx="1152128" cy="4572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מו"פ צפון</a:t>
            </a:r>
            <a:endParaRPr lang="he-IL" sz="1050" dirty="0"/>
          </a:p>
        </p:txBody>
      </p:sp>
      <p:sp>
        <p:nvSpPr>
          <p:cNvPr id="6" name="מלבן 5"/>
          <p:cNvSpPr/>
          <p:nvPr/>
        </p:nvSpPr>
        <p:spPr>
          <a:xfrm>
            <a:off x="3853863" y="3869560"/>
            <a:ext cx="1152128" cy="4572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נציג מחקר ואקדמיה חיצוניים</a:t>
            </a:r>
            <a:endParaRPr lang="he-IL" sz="1050" dirty="0"/>
          </a:p>
        </p:txBody>
      </p:sp>
      <p:sp>
        <p:nvSpPr>
          <p:cNvPr id="7" name="מלבן 6"/>
          <p:cNvSpPr/>
          <p:nvPr/>
        </p:nvSpPr>
        <p:spPr>
          <a:xfrm>
            <a:off x="5222015" y="3861049"/>
            <a:ext cx="1152128" cy="4572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נציג ציבור (שולחנות מגדלים</a:t>
            </a:r>
            <a:r>
              <a:rPr lang="he-IL" sz="1200" dirty="0" smtClean="0"/>
              <a:t>)</a:t>
            </a:r>
            <a:endParaRPr lang="he-IL" sz="1200" dirty="0"/>
          </a:p>
        </p:txBody>
      </p:sp>
      <p:sp>
        <p:nvSpPr>
          <p:cNvPr id="8" name="מלבן 7"/>
          <p:cNvSpPr/>
          <p:nvPr/>
        </p:nvSpPr>
        <p:spPr>
          <a:xfrm>
            <a:off x="1117559" y="3852211"/>
            <a:ext cx="1152128" cy="4572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מכון שמיר למחקר </a:t>
            </a:r>
            <a:r>
              <a:rPr lang="he-IL" sz="1050" dirty="0" err="1" smtClean="0"/>
              <a:t>ומיגל</a:t>
            </a:r>
            <a:endParaRPr lang="he-IL" sz="1050" dirty="0"/>
          </a:p>
        </p:txBody>
      </p:sp>
      <p:cxnSp>
        <p:nvCxnSpPr>
          <p:cNvPr id="9" name="מחבר מרפקי 8"/>
          <p:cNvCxnSpPr>
            <a:stCxn id="4" idx="2"/>
            <a:endCxn id="7" idx="0"/>
          </p:cNvCxnSpPr>
          <p:nvPr/>
        </p:nvCxnSpPr>
        <p:spPr>
          <a:xfrm rot="16200000" flipH="1">
            <a:off x="4334005" y="2396974"/>
            <a:ext cx="1487017" cy="1441131"/>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מחבר מרפקי 9"/>
          <p:cNvCxnSpPr>
            <a:stCxn id="4" idx="2"/>
            <a:endCxn id="6" idx="0"/>
          </p:cNvCxnSpPr>
          <p:nvPr/>
        </p:nvCxnSpPr>
        <p:spPr>
          <a:xfrm rot="16200000" flipH="1">
            <a:off x="3645673" y="3085306"/>
            <a:ext cx="1495528" cy="72979"/>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מחבר מרפקי 10"/>
          <p:cNvCxnSpPr>
            <a:stCxn id="4" idx="2"/>
            <a:endCxn id="5" idx="0"/>
          </p:cNvCxnSpPr>
          <p:nvPr/>
        </p:nvCxnSpPr>
        <p:spPr>
          <a:xfrm rot="5400000">
            <a:off x="2973076" y="2477176"/>
            <a:ext cx="1487017" cy="1280728"/>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מחבר מרפקי 11"/>
          <p:cNvCxnSpPr>
            <a:stCxn id="4" idx="2"/>
            <a:endCxn id="8" idx="0"/>
          </p:cNvCxnSpPr>
          <p:nvPr/>
        </p:nvCxnSpPr>
        <p:spPr>
          <a:xfrm rot="5400000">
            <a:off x="2286197" y="1781459"/>
            <a:ext cx="1478179" cy="2663325"/>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3" name="מלבן 12"/>
          <p:cNvSpPr/>
          <p:nvPr/>
        </p:nvSpPr>
        <p:spPr>
          <a:xfrm>
            <a:off x="6590167" y="3869561"/>
            <a:ext cx="1296144" cy="4572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he-IL" sz="1050" dirty="0" smtClean="0"/>
              <a:t>מנכ"ל חכ"ל</a:t>
            </a:r>
          </a:p>
          <a:p>
            <a:pPr algn="ctr"/>
            <a:r>
              <a:rPr lang="he-IL" sz="1050" dirty="0" smtClean="0"/>
              <a:t>מנהל ו. חקלאית</a:t>
            </a:r>
            <a:endParaRPr lang="he-IL" sz="1050" dirty="0"/>
          </a:p>
        </p:txBody>
      </p:sp>
      <p:cxnSp>
        <p:nvCxnSpPr>
          <p:cNvPr id="18" name="מחבר מרפקי 17"/>
          <p:cNvCxnSpPr/>
          <p:nvPr/>
        </p:nvCxnSpPr>
        <p:spPr>
          <a:xfrm>
            <a:off x="5798079" y="3108821"/>
            <a:ext cx="1440159" cy="747765"/>
          </a:xfrm>
          <a:prstGeom prst="bentConnector2">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399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552" y="548680"/>
            <a:ext cx="8183880" cy="1051560"/>
          </a:xfrm>
        </p:spPr>
        <p:txBody>
          <a:bodyPr>
            <a:normAutofit/>
          </a:bodyPr>
          <a:lstStyle/>
          <a:p>
            <a:pPr algn="ctr"/>
            <a:r>
              <a:rPr lang="he-IL" sz="4400" dirty="0" smtClean="0">
                <a:effectLst>
                  <a:outerShdw blurRad="38100" dist="38100" dir="2700000" algn="tl">
                    <a:srgbClr val="000000">
                      <a:alpha val="43137"/>
                    </a:srgbClr>
                  </a:outerShdw>
                </a:effectLst>
                <a:latin typeface="Times New Roman" pitchFamily="18" charset="0"/>
                <a:cs typeface="Times New Roman" pitchFamily="18" charset="0"/>
              </a:rPr>
              <a:t>מטרות</a:t>
            </a:r>
            <a:r>
              <a:rPr lang="he-IL" sz="4400" dirty="0" smtClean="0">
                <a:latin typeface="Times New Roman" pitchFamily="18" charset="0"/>
                <a:cs typeface="Times New Roman" pitchFamily="18" charset="0"/>
              </a:rPr>
              <a:t> </a:t>
            </a:r>
            <a:r>
              <a:rPr lang="he-IL" sz="4400" dirty="0" smtClean="0">
                <a:latin typeface="Times New Roman" pitchFamily="18" charset="0"/>
                <a:cs typeface="Times New Roman" pitchFamily="18" charset="0"/>
              </a:rPr>
              <a:t>הועדה החקלאית	</a:t>
            </a:r>
            <a:endParaRPr lang="he-IL" sz="4400" dirty="0">
              <a:latin typeface="Times New Roman" pitchFamily="18" charset="0"/>
              <a:cs typeface="Times New Roman" pitchFamily="18" charset="0"/>
            </a:endParaRPr>
          </a:p>
        </p:txBody>
      </p:sp>
      <p:sp>
        <p:nvSpPr>
          <p:cNvPr id="3" name="מציין מיקום תוכן 2"/>
          <p:cNvSpPr>
            <a:spLocks noGrp="1"/>
          </p:cNvSpPr>
          <p:nvPr>
            <p:ph idx="1"/>
          </p:nvPr>
        </p:nvSpPr>
        <p:spPr>
          <a:xfrm>
            <a:off x="827584" y="1772816"/>
            <a:ext cx="7416824" cy="3777283"/>
          </a:xfrm>
        </p:spPr>
        <p:txBody>
          <a:bodyPr>
            <a:normAutofit/>
          </a:bodyPr>
          <a:lstStyle/>
          <a:p>
            <a:r>
              <a:rPr lang="he-IL" sz="3200" dirty="0" smtClean="0">
                <a:latin typeface="Times New Roman" pitchFamily="18" charset="0"/>
                <a:cs typeface="Times New Roman" pitchFamily="18" charset="0"/>
              </a:rPr>
              <a:t>לפתח מערכת לניהול המרחב החקלאי בגולן, על </a:t>
            </a:r>
            <a:r>
              <a:rPr lang="he-IL" sz="3200" dirty="0">
                <a:latin typeface="Times New Roman" pitchFamily="18" charset="0"/>
                <a:cs typeface="Times New Roman" pitchFamily="18" charset="0"/>
              </a:rPr>
              <a:t>מנת </a:t>
            </a:r>
            <a:r>
              <a:rPr lang="he-IL" sz="3200" dirty="0" smtClean="0">
                <a:latin typeface="Times New Roman" pitchFamily="18" charset="0"/>
                <a:cs typeface="Times New Roman" pitchFamily="18" charset="0"/>
              </a:rPr>
              <a:t>למקסם את </a:t>
            </a:r>
            <a:r>
              <a:rPr lang="he-IL" sz="3200" dirty="0">
                <a:latin typeface="Times New Roman" pitchFamily="18" charset="0"/>
                <a:cs typeface="Times New Roman" pitchFamily="18" charset="0"/>
              </a:rPr>
              <a:t>היתרון </a:t>
            </a:r>
            <a:r>
              <a:rPr lang="he-IL" sz="3200" dirty="0" smtClean="0">
                <a:latin typeface="Times New Roman" pitchFamily="18" charset="0"/>
                <a:cs typeface="Times New Roman" pitchFamily="18" charset="0"/>
              </a:rPr>
              <a:t>היחסי </a:t>
            </a:r>
            <a:r>
              <a:rPr lang="he-IL" sz="3200" dirty="0">
                <a:latin typeface="Times New Roman" pitchFamily="18" charset="0"/>
                <a:cs typeface="Times New Roman" pitchFamily="18" charset="0"/>
              </a:rPr>
              <a:t>לידי מימוש כלכלי </a:t>
            </a:r>
            <a:r>
              <a:rPr lang="he-IL" sz="3200" dirty="0" smtClean="0">
                <a:latin typeface="Times New Roman" pitchFamily="18" charset="0"/>
                <a:cs typeface="Times New Roman" pitchFamily="18" charset="0"/>
              </a:rPr>
              <a:t>אזורי</a:t>
            </a:r>
            <a:r>
              <a:rPr lang="en-US" sz="3200" dirty="0" smtClean="0">
                <a:latin typeface="Times New Roman" pitchFamily="18" charset="0"/>
                <a:cs typeface="Times New Roman" pitchFamily="18" charset="0"/>
              </a:rPr>
              <a:t>.</a:t>
            </a:r>
            <a:endParaRPr lang="he-IL" sz="3200" dirty="0" smtClean="0">
              <a:latin typeface="Times New Roman" pitchFamily="18" charset="0"/>
              <a:cs typeface="Times New Roman" pitchFamily="18" charset="0"/>
            </a:endParaRPr>
          </a:p>
          <a:p>
            <a:r>
              <a:rPr lang="he-IL" sz="3200" dirty="0" smtClean="0">
                <a:latin typeface="Times New Roman" pitchFamily="18" charset="0"/>
                <a:cs typeface="Times New Roman" pitchFamily="18" charset="0"/>
              </a:rPr>
              <a:t>חיזוק החקלאות- כלכלית, שיווקית, חינוכית, פוליטית.</a:t>
            </a:r>
            <a:endParaRPr lang="en-US" sz="3200" dirty="0">
              <a:latin typeface="Times New Roman" pitchFamily="18" charset="0"/>
              <a:cs typeface="Times New Roman" pitchFamily="18" charset="0"/>
            </a:endParaRPr>
          </a:p>
          <a:p>
            <a:r>
              <a:rPr lang="he-IL" sz="3200" dirty="0" smtClean="0">
                <a:latin typeface="Times New Roman" pitchFamily="18" charset="0"/>
                <a:cs typeface="Times New Roman" pitchFamily="18" charset="0"/>
              </a:rPr>
              <a:t>להוות </a:t>
            </a:r>
            <a:r>
              <a:rPr lang="he-IL" sz="3200" dirty="0">
                <a:latin typeface="Times New Roman" pitchFamily="18" charset="0"/>
                <a:cs typeface="Times New Roman" pitchFamily="18" charset="0"/>
              </a:rPr>
              <a:t>כלי עזר לחקלאים בנושאים שוטפים.</a:t>
            </a:r>
            <a:endParaRPr lang="en-US" sz="3200" dirty="0">
              <a:latin typeface="Times New Roman" pitchFamily="18" charset="0"/>
              <a:cs typeface="Times New Roman" pitchFamily="18" charset="0"/>
            </a:endParaRPr>
          </a:p>
          <a:p>
            <a:pPr marL="0" indent="0">
              <a:buNone/>
            </a:pPr>
            <a:endParaRPr lang="he-IL" sz="3200" dirty="0">
              <a:latin typeface="Times New Roman" pitchFamily="18" charset="0"/>
              <a:cs typeface="Times New Roman" pitchFamily="18" charset="0"/>
            </a:endParaRPr>
          </a:p>
        </p:txBody>
      </p:sp>
    </p:spTree>
    <p:extLst>
      <p:ext uri="{BB962C8B-B14F-4D97-AF65-F5344CB8AC3E}">
        <p14:creationId xmlns:p14="http://schemas.microsoft.com/office/powerpoint/2010/main" val="2613469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1520" y="404664"/>
            <a:ext cx="8183880" cy="1051560"/>
          </a:xfrm>
        </p:spPr>
        <p:txBody>
          <a:bodyPr>
            <a:noAutofit/>
          </a:bodyPr>
          <a:lstStyle/>
          <a:p>
            <a:pPr algn="ctr"/>
            <a:r>
              <a:rPr lang="he-IL" sz="3200" dirty="0" smtClean="0">
                <a:effectLst>
                  <a:outerShdw blurRad="38100" dist="38100" dir="2700000" algn="tl">
                    <a:srgbClr val="000000">
                      <a:alpha val="43137"/>
                    </a:srgbClr>
                  </a:outerShdw>
                </a:effectLst>
                <a:latin typeface="Times New Roman" pitchFamily="18" charset="0"/>
                <a:cs typeface="Times New Roman" pitchFamily="18" charset="0"/>
              </a:rPr>
              <a:t>יעדי הועדה </a:t>
            </a:r>
            <a:r>
              <a:rPr lang="he-IL" sz="3200" dirty="0" smtClean="0">
                <a:effectLst>
                  <a:outerShdw blurRad="38100" dist="38100" dir="2700000" algn="tl">
                    <a:srgbClr val="000000">
                      <a:alpha val="43137"/>
                    </a:srgbClr>
                  </a:outerShdw>
                </a:effectLst>
                <a:latin typeface="Times New Roman" pitchFamily="18" charset="0"/>
                <a:cs typeface="Times New Roman" pitchFamily="18" charset="0"/>
              </a:rPr>
              <a:t>החקלאית- </a:t>
            </a:r>
            <a:br>
              <a:rPr lang="he-IL" sz="3200" dirty="0" smtClean="0">
                <a:effectLst>
                  <a:outerShdw blurRad="38100" dist="38100" dir="2700000" algn="tl">
                    <a:srgbClr val="000000">
                      <a:alpha val="43137"/>
                    </a:srgbClr>
                  </a:outerShdw>
                </a:effectLst>
                <a:latin typeface="Times New Roman" pitchFamily="18" charset="0"/>
                <a:cs typeface="Times New Roman" pitchFamily="18" charset="0"/>
              </a:rPr>
            </a:br>
            <a:r>
              <a:rPr lang="he-IL" sz="2800" dirty="0">
                <a:effectLst>
                  <a:outerShdw blurRad="38100" dist="38100" dir="2700000" algn="tl">
                    <a:srgbClr val="000000">
                      <a:alpha val="43137"/>
                    </a:srgbClr>
                  </a:outerShdw>
                </a:effectLst>
                <a:latin typeface="Times New Roman" pitchFamily="18" charset="0"/>
                <a:cs typeface="Times New Roman" pitchFamily="18" charset="0"/>
              </a:rPr>
              <a:t>טכניקות ליישום והשגת המטרות</a:t>
            </a:r>
            <a:r>
              <a:rPr lang="he-IL" sz="2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he-IL"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מציין מיקום תוכן 2"/>
          <p:cNvSpPr>
            <a:spLocks noGrp="1"/>
          </p:cNvSpPr>
          <p:nvPr>
            <p:ph idx="1"/>
          </p:nvPr>
        </p:nvSpPr>
        <p:spPr>
          <a:xfrm>
            <a:off x="467544" y="1628800"/>
            <a:ext cx="8183880" cy="4187952"/>
          </a:xfrm>
        </p:spPr>
        <p:txBody>
          <a:bodyPr>
            <a:normAutofit/>
          </a:bodyPr>
          <a:lstStyle/>
          <a:p>
            <a:pPr>
              <a:buClr>
                <a:schemeClr val="accent3">
                  <a:lumMod val="75000"/>
                </a:schemeClr>
              </a:buClr>
              <a:buSzPct val="100000"/>
            </a:pPr>
            <a:r>
              <a:rPr lang="he-IL" sz="2600" dirty="0" smtClean="0">
                <a:latin typeface="Times New Roman" pitchFamily="18" charset="0"/>
                <a:cs typeface="Times New Roman" pitchFamily="18" charset="0"/>
              </a:rPr>
              <a:t>מערכת לניהול המרחב החקלאי בגולן:</a:t>
            </a:r>
          </a:p>
          <a:p>
            <a:pPr marL="626364" lvl="1" indent="-342900">
              <a:buClr>
                <a:schemeClr val="accent3">
                  <a:lumMod val="75000"/>
                </a:schemeClr>
              </a:buClr>
              <a:buFont typeface="Wingdings" pitchFamily="2" charset="2"/>
              <a:buChar char="§"/>
            </a:pPr>
            <a:r>
              <a:rPr lang="he-IL" sz="2000" dirty="0" smtClean="0">
                <a:latin typeface="Times New Roman" pitchFamily="18" charset="0"/>
                <a:cs typeface="Times New Roman" pitchFamily="18" charset="0"/>
              </a:rPr>
              <a:t>שולחנות </a:t>
            </a:r>
            <a:r>
              <a:rPr lang="he-IL" sz="2000" dirty="0">
                <a:latin typeface="Times New Roman" pitchFamily="18" charset="0"/>
                <a:cs typeface="Times New Roman" pitchFamily="18" charset="0"/>
              </a:rPr>
              <a:t>מגדלים- ליצור ערך מוסף לאיגוד ויצירת </a:t>
            </a:r>
            <a:r>
              <a:rPr lang="he-IL" sz="2000" dirty="0" smtClean="0">
                <a:latin typeface="Times New Roman" pitchFamily="18" charset="0"/>
                <a:cs typeface="Times New Roman" pitchFamily="18" charset="0"/>
              </a:rPr>
              <a:t>שיח </a:t>
            </a:r>
            <a:r>
              <a:rPr lang="he-IL" sz="2000" dirty="0">
                <a:latin typeface="Times New Roman" pitchFamily="18" charset="0"/>
                <a:cs typeface="Times New Roman" pitchFamily="18" charset="0"/>
              </a:rPr>
              <a:t>מפרה בין </a:t>
            </a:r>
            <a:r>
              <a:rPr lang="he-IL" sz="2000" dirty="0" smtClean="0">
                <a:latin typeface="Times New Roman" pitchFamily="18" charset="0"/>
                <a:cs typeface="Times New Roman" pitchFamily="18" charset="0"/>
              </a:rPr>
              <a:t>החקלאים. נושאים לטיפול: שיווק, מו"פ, כוח עבודה, רכש, הדברה, ניתוחי שוק, בחינת שווקים חדשים, גידולים חדשים, תקשורת עם מכוני המחקר,  ספקים, </a:t>
            </a:r>
            <a:r>
              <a:rPr lang="he-IL" sz="2000" dirty="0">
                <a:latin typeface="Times New Roman" pitchFamily="18" charset="0"/>
                <a:cs typeface="Times New Roman" pitchFamily="18" charset="0"/>
              </a:rPr>
              <a:t>מחירי תשומות, התארגנויות </a:t>
            </a:r>
            <a:r>
              <a:rPr lang="he-IL" sz="2000" dirty="0" smtClean="0">
                <a:latin typeface="Times New Roman" pitchFamily="18" charset="0"/>
                <a:cs typeface="Times New Roman" pitchFamily="18" charset="0"/>
              </a:rPr>
              <a:t>לכוח </a:t>
            </a:r>
            <a:r>
              <a:rPr lang="he-IL" sz="2000" dirty="0">
                <a:latin typeface="Times New Roman" pitchFamily="18" charset="0"/>
                <a:cs typeface="Times New Roman" pitchFamily="18" charset="0"/>
              </a:rPr>
              <a:t>קנייה, תקבולים עבור </a:t>
            </a:r>
            <a:r>
              <a:rPr lang="he-IL" sz="2000" dirty="0" smtClean="0">
                <a:latin typeface="Times New Roman" pitchFamily="18" charset="0"/>
                <a:cs typeface="Times New Roman" pitchFamily="18" charset="0"/>
              </a:rPr>
              <a:t>תפוקות.....</a:t>
            </a:r>
          </a:p>
          <a:p>
            <a:pPr marL="626364" lvl="1" indent="-342900">
              <a:buClr>
                <a:schemeClr val="accent3">
                  <a:lumMod val="75000"/>
                </a:schemeClr>
              </a:buClr>
              <a:buFont typeface="Wingdings" pitchFamily="2" charset="2"/>
              <a:buChar char="§"/>
            </a:pPr>
            <a:r>
              <a:rPr lang="he-IL" sz="2000" dirty="0" smtClean="0">
                <a:latin typeface="Times New Roman" pitchFamily="18" charset="0"/>
                <a:cs typeface="Times New Roman" pitchFamily="18" charset="0"/>
              </a:rPr>
              <a:t>הצפת בעיות וחידוד האינטרסים של הענפי החקלאות בגולן.</a:t>
            </a:r>
          </a:p>
          <a:p>
            <a:pPr marL="626364" lvl="1" indent="-342900">
              <a:buClr>
                <a:schemeClr val="accent3">
                  <a:lumMod val="75000"/>
                </a:schemeClr>
              </a:buClr>
              <a:buFont typeface="Wingdings" pitchFamily="2" charset="2"/>
              <a:buChar char="§"/>
            </a:pPr>
            <a:r>
              <a:rPr lang="he-IL" sz="2000" dirty="0">
                <a:latin typeface="Times New Roman" pitchFamily="18" charset="0"/>
                <a:cs typeface="Times New Roman" pitchFamily="18" charset="0"/>
              </a:rPr>
              <a:t>איסוף, פיתוח ושיתוף של המידע הארגוני והידע המקצועי </a:t>
            </a:r>
            <a:endParaRPr lang="he-IL" sz="2000" dirty="0" smtClean="0">
              <a:latin typeface="Times New Roman" pitchFamily="18" charset="0"/>
              <a:cs typeface="Times New Roman" pitchFamily="18" charset="0"/>
            </a:endParaRPr>
          </a:p>
          <a:p>
            <a:pPr marL="626364" lvl="1" indent="-342900">
              <a:buClr>
                <a:schemeClr val="accent3">
                  <a:lumMod val="75000"/>
                </a:schemeClr>
              </a:buClr>
              <a:buFont typeface="Wingdings" pitchFamily="2" charset="2"/>
              <a:buChar char="§"/>
            </a:pPr>
            <a:r>
              <a:rPr lang="he-IL" sz="2000" dirty="0" smtClean="0">
                <a:latin typeface="Times New Roman" pitchFamily="18" charset="0"/>
                <a:cs typeface="Times New Roman" pitchFamily="18" charset="0"/>
              </a:rPr>
              <a:t>עיבוי הנהלת הועדה החקלאית ברכזי השולחנות.</a:t>
            </a:r>
          </a:p>
          <a:p>
            <a:pPr marL="626364" lvl="1" indent="-342900">
              <a:buClr>
                <a:schemeClr val="accent3">
                  <a:lumMod val="75000"/>
                </a:schemeClr>
              </a:buClr>
              <a:buFont typeface="Wingdings" pitchFamily="2" charset="2"/>
              <a:buChar char="§"/>
            </a:pPr>
            <a:r>
              <a:rPr lang="he-IL" sz="2000" dirty="0" smtClean="0">
                <a:latin typeface="Times New Roman" pitchFamily="18" charset="0"/>
                <a:cs typeface="Times New Roman" pitchFamily="18" charset="0"/>
              </a:rPr>
              <a:t>שיתוף הנהלת הועדה החקלאית במרכז לחקלאות עתירת ידע.</a:t>
            </a:r>
          </a:p>
          <a:p>
            <a:pPr marL="626364" lvl="1" indent="-342900">
              <a:buClr>
                <a:schemeClr val="accent3">
                  <a:lumMod val="75000"/>
                </a:schemeClr>
              </a:buClr>
              <a:buFont typeface="Wingdings" pitchFamily="2" charset="2"/>
              <a:buChar char="§"/>
            </a:pPr>
            <a:r>
              <a:rPr lang="he-IL" sz="2000" dirty="0" smtClean="0">
                <a:latin typeface="Times New Roman" pitchFamily="18" charset="0"/>
                <a:cs typeface="Times New Roman" pitchFamily="18" charset="0"/>
              </a:rPr>
              <a:t>חיזוק הייצוג האזורי במועצות הייצור וארגוני המגדלים.</a:t>
            </a:r>
          </a:p>
          <a:p>
            <a:pPr marL="740664" lvl="1" indent="-457200">
              <a:buClr>
                <a:schemeClr val="accent3">
                  <a:lumMod val="75000"/>
                </a:schemeClr>
              </a:buClr>
            </a:pPr>
            <a:endParaRPr lang="he-IL" sz="2000" dirty="0" smtClean="0">
              <a:latin typeface="Times New Roman" pitchFamily="18" charset="0"/>
              <a:cs typeface="Times New Roman" pitchFamily="18" charset="0"/>
            </a:endParaRPr>
          </a:p>
          <a:p>
            <a:pPr marL="740664" lvl="1" indent="-457200">
              <a:buClr>
                <a:schemeClr val="accent3">
                  <a:lumMod val="75000"/>
                </a:schemeClr>
              </a:buClr>
            </a:pPr>
            <a:endParaRPr lang="en-US" sz="2000" dirty="0" smtClean="0">
              <a:latin typeface="Times New Roman" pitchFamily="18" charset="0"/>
              <a:cs typeface="Times New Roman" pitchFamily="18" charset="0"/>
            </a:endParaRPr>
          </a:p>
          <a:p>
            <a:pPr marL="740664" lvl="1" indent="-457200">
              <a:buClr>
                <a:schemeClr val="accent3">
                  <a:lumMod val="75000"/>
                </a:schemeClr>
              </a:buClr>
            </a:pPr>
            <a:endParaRPr lang="en-US" sz="1400" dirty="0">
              <a:latin typeface="Times New Roman" pitchFamily="18" charset="0"/>
              <a:cs typeface="Times New Roman" pitchFamily="18" charset="0"/>
            </a:endParaRPr>
          </a:p>
          <a:p>
            <a:pPr marL="740664" lvl="1" indent="-457200">
              <a:buClr>
                <a:schemeClr val="accent3">
                  <a:lumMod val="75000"/>
                </a:schemeClr>
              </a:buClr>
            </a:pPr>
            <a:endParaRPr lang="he-IL" sz="1600" dirty="0" smtClean="0">
              <a:latin typeface="Times New Roman" pitchFamily="18" charset="0"/>
              <a:cs typeface="Times New Roman" pitchFamily="18" charset="0"/>
            </a:endParaRPr>
          </a:p>
          <a:p>
            <a:pPr marL="514350" indent="-514350">
              <a:buClr>
                <a:schemeClr val="accent3">
                  <a:lumMod val="75000"/>
                </a:schemeClr>
              </a:buClr>
              <a:buFont typeface="+mj-cs"/>
              <a:buAutoNum type="hebrew2Minus"/>
            </a:pPr>
            <a:endParaRPr lang="he-IL" sz="1600" dirty="0">
              <a:latin typeface="Times New Roman" pitchFamily="18" charset="0"/>
              <a:cs typeface="Times New Roman" pitchFamily="18" charset="0"/>
            </a:endParaRPr>
          </a:p>
          <a:p>
            <a:pPr marL="0" indent="0">
              <a:buClr>
                <a:schemeClr val="accent3">
                  <a:lumMod val="75000"/>
                </a:schemeClr>
              </a:buClr>
              <a:buSzPct val="100000"/>
              <a:buNone/>
            </a:pPr>
            <a:endParaRPr lang="he-IL" sz="2600" dirty="0">
              <a:latin typeface="Times New Roman" pitchFamily="18" charset="0"/>
              <a:cs typeface="Times New Roman" pitchFamily="18" charset="0"/>
            </a:endParaRPr>
          </a:p>
          <a:p>
            <a:endParaRPr lang="he-IL" dirty="0">
              <a:latin typeface="Times New Roman" pitchFamily="18" charset="0"/>
              <a:cs typeface="Times New Roman" pitchFamily="18" charset="0"/>
            </a:endParaRPr>
          </a:p>
        </p:txBody>
      </p:sp>
    </p:spTree>
    <p:extLst>
      <p:ext uri="{BB962C8B-B14F-4D97-AF65-F5344CB8AC3E}">
        <p14:creationId xmlns:p14="http://schemas.microsoft.com/office/powerpoint/2010/main" val="2594394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67544" y="620688"/>
            <a:ext cx="8183880" cy="5400600"/>
          </a:xfrm>
        </p:spPr>
        <p:txBody>
          <a:bodyPr>
            <a:noAutofit/>
          </a:bodyPr>
          <a:lstStyle/>
          <a:p>
            <a:pPr marL="626364" lvl="1" indent="-342900">
              <a:buClr>
                <a:schemeClr val="accent3">
                  <a:lumMod val="75000"/>
                </a:schemeClr>
              </a:buClr>
            </a:pPr>
            <a:endParaRPr lang="he-IL" sz="1800" dirty="0">
              <a:latin typeface="Times New Roman" pitchFamily="18" charset="0"/>
              <a:cs typeface="Times New Roman" pitchFamily="18" charset="0"/>
            </a:endParaRPr>
          </a:p>
          <a:p>
            <a:pPr>
              <a:buClr>
                <a:schemeClr val="accent3">
                  <a:lumMod val="75000"/>
                </a:schemeClr>
              </a:buClr>
              <a:buSzPct val="100000"/>
            </a:pPr>
            <a:r>
              <a:rPr lang="he-IL" sz="2400" dirty="0">
                <a:latin typeface="Times New Roman" pitchFamily="18" charset="0"/>
                <a:cs typeface="Times New Roman" pitchFamily="18" charset="0"/>
              </a:rPr>
              <a:t>חיזוק החקלאות בגולן:</a:t>
            </a:r>
          </a:p>
          <a:p>
            <a:pPr marL="740664" lvl="1" indent="-457200">
              <a:buClr>
                <a:schemeClr val="accent3">
                  <a:lumMod val="75000"/>
                </a:schemeClr>
              </a:buClr>
            </a:pPr>
            <a:r>
              <a:rPr lang="he-IL" sz="2000" dirty="0">
                <a:latin typeface="Times New Roman" pitchFamily="18" charset="0"/>
                <a:cs typeface="Times New Roman" pitchFamily="18" charset="0"/>
              </a:rPr>
              <a:t>כלכלי: גיוס תקציבי פיתוח, התארגנות לרכש, </a:t>
            </a:r>
            <a:r>
              <a:rPr lang="he-IL" sz="2000" dirty="0" smtClean="0">
                <a:latin typeface="Times New Roman" pitchFamily="18" charset="0"/>
                <a:cs typeface="Times New Roman" pitchFamily="18" charset="0"/>
              </a:rPr>
              <a:t>שרשרת </a:t>
            </a:r>
            <a:r>
              <a:rPr lang="he-IL" sz="2000" dirty="0">
                <a:latin typeface="Times New Roman" pitchFamily="18" charset="0"/>
                <a:cs typeface="Times New Roman" pitchFamily="18" charset="0"/>
              </a:rPr>
              <a:t>הערך, מפעלי תמך, מיתוג....</a:t>
            </a:r>
          </a:p>
          <a:p>
            <a:pPr marL="740664" lvl="1" indent="-457200">
              <a:buClr>
                <a:schemeClr val="accent3">
                  <a:lumMod val="75000"/>
                </a:schemeClr>
              </a:buClr>
            </a:pPr>
            <a:r>
              <a:rPr lang="he-IL" sz="2000" dirty="0">
                <a:latin typeface="Times New Roman" pitchFamily="18" charset="0"/>
                <a:cs typeface="Times New Roman" pitchFamily="18" charset="0"/>
              </a:rPr>
              <a:t>הדרכה: תגבור הדרכת שה"מ בהדרכה אזורית ויצירת מנגנון לחניכה חקלאית.</a:t>
            </a:r>
          </a:p>
          <a:p>
            <a:pPr marL="740664" lvl="1" indent="-457200">
              <a:buClr>
                <a:schemeClr val="accent3">
                  <a:lumMod val="75000"/>
                </a:schemeClr>
              </a:buClr>
            </a:pPr>
            <a:r>
              <a:rPr lang="he-IL" sz="2000" dirty="0">
                <a:latin typeface="Times New Roman" pitchFamily="18" charset="0"/>
                <a:cs typeface="Times New Roman" pitchFamily="18" charset="0"/>
              </a:rPr>
              <a:t>שיווקית: הרחבת השליטה בשרשרת הערך, מיתוג</a:t>
            </a:r>
            <a:r>
              <a:rPr lang="he-IL" sz="2000" dirty="0">
                <a:solidFill>
                  <a:srgbClr val="FF0000"/>
                </a:solidFill>
                <a:latin typeface="Times New Roman" pitchFamily="18" charset="0"/>
                <a:cs typeface="Times New Roman" pitchFamily="18" charset="0"/>
              </a:rPr>
              <a:t> </a:t>
            </a:r>
            <a:r>
              <a:rPr lang="he-IL" sz="2000" dirty="0" smtClean="0">
                <a:solidFill>
                  <a:srgbClr val="FF0000"/>
                </a:solidFill>
                <a:latin typeface="Times New Roman" pitchFamily="18" charset="0"/>
                <a:cs typeface="Times New Roman" pitchFamily="18" charset="0"/>
              </a:rPr>
              <a:t>....</a:t>
            </a:r>
          </a:p>
          <a:p>
            <a:pPr marL="740664" lvl="1" indent="-457200">
              <a:buClr>
                <a:schemeClr val="accent3">
                  <a:lumMod val="75000"/>
                </a:schemeClr>
              </a:buClr>
            </a:pPr>
            <a:r>
              <a:rPr lang="he-IL" sz="2000" dirty="0" smtClean="0">
                <a:latin typeface="Times New Roman" pitchFamily="18" charset="0"/>
                <a:cs typeface="Times New Roman" pitchFamily="18" charset="0"/>
              </a:rPr>
              <a:t>שילוב </a:t>
            </a:r>
            <a:r>
              <a:rPr lang="he-IL" sz="2000" dirty="0">
                <a:latin typeface="Times New Roman" pitchFamily="18" charset="0"/>
                <a:cs typeface="Times New Roman" pitchFamily="18" charset="0"/>
              </a:rPr>
              <a:t>דור ההמשך בחקלאות, פיתוח אמצעי ייצור חדשים וסיוע בגיבוש תכניות עסקיות</a:t>
            </a:r>
            <a:r>
              <a:rPr lang="he-IL" sz="2000" dirty="0" smtClean="0">
                <a:latin typeface="Times New Roman" pitchFamily="18" charset="0"/>
                <a:cs typeface="Times New Roman" pitchFamily="18" charset="0"/>
              </a:rPr>
              <a:t>....</a:t>
            </a:r>
            <a:endParaRPr lang="he-IL" sz="2000" dirty="0">
              <a:latin typeface="Times New Roman" pitchFamily="18" charset="0"/>
              <a:cs typeface="Times New Roman" pitchFamily="18" charset="0"/>
            </a:endParaRPr>
          </a:p>
          <a:p>
            <a:pPr marL="740664" lvl="1" indent="-457200">
              <a:buClr>
                <a:schemeClr val="accent3">
                  <a:lumMod val="75000"/>
                </a:schemeClr>
              </a:buClr>
            </a:pPr>
            <a:r>
              <a:rPr lang="he-IL" sz="2000" dirty="0">
                <a:latin typeface="Times New Roman" pitchFamily="18" charset="0"/>
                <a:cs typeface="Times New Roman" pitchFamily="18" charset="0"/>
              </a:rPr>
              <a:t>חינוכית: עתידים בגולן, נטעים, פורום מרכזי משקים, כנסים מקצועיים, השתלמויות, שת"פ עם אוהלו ליצירת קורסים עפ"י הצורך בשטח....</a:t>
            </a:r>
          </a:p>
          <a:p>
            <a:pPr marL="740664" lvl="1" indent="-457200">
              <a:buClr>
                <a:schemeClr val="accent3">
                  <a:lumMod val="75000"/>
                </a:schemeClr>
              </a:buClr>
            </a:pPr>
            <a:r>
              <a:rPr lang="he-IL" sz="2000" dirty="0">
                <a:latin typeface="Times New Roman" pitchFamily="18" charset="0"/>
                <a:cs typeface="Times New Roman" pitchFamily="18" charset="0"/>
              </a:rPr>
              <a:t>יישום פרויקט הנחלות – ליווי התהליך הבירוקרטי בהכשרות, תאום תכנית המים, מציאת אופציות חדשות בחקלאות, סיוע לישובים בהקמת משקי חקלאות חדשים......</a:t>
            </a:r>
          </a:p>
          <a:p>
            <a:pPr marL="740664" lvl="1" indent="-457200">
              <a:buClr>
                <a:schemeClr val="accent3">
                  <a:lumMod val="75000"/>
                </a:schemeClr>
              </a:buClr>
            </a:pPr>
            <a:r>
              <a:rPr lang="he-IL" sz="2000" dirty="0" smtClean="0">
                <a:latin typeface="Times New Roman" pitchFamily="18" charset="0"/>
                <a:cs typeface="Times New Roman" pitchFamily="18" charset="0"/>
              </a:rPr>
              <a:t>חקלאות </a:t>
            </a:r>
            <a:r>
              <a:rPr lang="he-IL" sz="2000" dirty="0">
                <a:latin typeface="Times New Roman" pitchFamily="18" charset="0"/>
                <a:cs typeface="Times New Roman" pitchFamily="18" charset="0"/>
              </a:rPr>
              <a:t>תומכת סביבה- ידידותית לחקלאי, לקרקע ולצרכן הסופי.</a:t>
            </a:r>
          </a:p>
          <a:p>
            <a:pPr marL="740664" lvl="1" indent="-457200">
              <a:buClr>
                <a:schemeClr val="accent3">
                  <a:lumMod val="75000"/>
                </a:schemeClr>
              </a:buClr>
            </a:pPr>
            <a:r>
              <a:rPr lang="he-IL" sz="2000" dirty="0">
                <a:latin typeface="Times New Roman" pitchFamily="18" charset="0"/>
                <a:cs typeface="Times New Roman" pitchFamily="18" charset="0"/>
              </a:rPr>
              <a:t>בטחון החקלאים- מניעת גניבות חקלאיות, פקח חקלאי (</a:t>
            </a:r>
            <a:r>
              <a:rPr lang="he-IL" sz="2000" dirty="0" err="1">
                <a:latin typeface="Times New Roman" pitchFamily="18" charset="0"/>
                <a:cs typeface="Times New Roman" pitchFamily="18" charset="0"/>
              </a:rPr>
              <a:t>רט"ג</a:t>
            </a:r>
            <a:r>
              <a:rPr lang="he-IL" sz="2000" dirty="0">
                <a:latin typeface="Times New Roman" pitchFamily="18" charset="0"/>
                <a:cs typeface="Times New Roman" pitchFamily="18" charset="0"/>
              </a:rPr>
              <a:t>- חזירים, תנים, כלבת...), כלבים, פרות משוטטות. </a:t>
            </a:r>
          </a:p>
          <a:p>
            <a:endParaRPr lang="he-IL" sz="1800" dirty="0">
              <a:latin typeface="Times New Roman" pitchFamily="18" charset="0"/>
              <a:cs typeface="Times New Roman" pitchFamily="18" charset="0"/>
            </a:endParaRPr>
          </a:p>
        </p:txBody>
      </p:sp>
    </p:spTree>
    <p:extLst>
      <p:ext uri="{BB962C8B-B14F-4D97-AF65-F5344CB8AC3E}">
        <p14:creationId xmlns:p14="http://schemas.microsoft.com/office/powerpoint/2010/main" val="1195795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476672"/>
            <a:ext cx="8183880" cy="1051560"/>
          </a:xfrm>
        </p:spPr>
        <p:txBody>
          <a:bodyPr/>
          <a:lstStyle/>
          <a:p>
            <a:pPr algn="ctr"/>
            <a:r>
              <a:rPr lang="he-IL" dirty="0" smtClean="0">
                <a:latin typeface="Times New Roman" pitchFamily="18" charset="0"/>
                <a:cs typeface="Times New Roman" pitchFamily="18" charset="0"/>
              </a:rPr>
              <a:t>תוצר מפעילות הועדה החקלאית</a:t>
            </a:r>
            <a:endParaRPr lang="he-IL" dirty="0">
              <a:latin typeface="Times New Roman" pitchFamily="18" charset="0"/>
              <a:cs typeface="Times New Roman" pitchFamily="18" charset="0"/>
            </a:endParaRPr>
          </a:p>
        </p:txBody>
      </p:sp>
      <p:sp>
        <p:nvSpPr>
          <p:cNvPr id="3" name="מציין מיקום תוכן 2"/>
          <p:cNvSpPr>
            <a:spLocks noGrp="1"/>
          </p:cNvSpPr>
          <p:nvPr>
            <p:ph idx="1"/>
          </p:nvPr>
        </p:nvSpPr>
        <p:spPr>
          <a:xfrm>
            <a:off x="467544" y="1556792"/>
            <a:ext cx="8183880" cy="4187952"/>
          </a:xfrm>
        </p:spPr>
        <p:txBody>
          <a:bodyPr>
            <a:normAutofit/>
          </a:bodyPr>
          <a:lstStyle/>
          <a:p>
            <a:pPr marL="514350" indent="-514350">
              <a:buFont typeface="+mj-lt"/>
              <a:buAutoNum type="arabicPeriod"/>
            </a:pPr>
            <a:r>
              <a:rPr lang="he-IL" sz="2400" dirty="0" smtClean="0">
                <a:latin typeface="Times New Roman" pitchFamily="18" charset="0"/>
                <a:cs typeface="Times New Roman" pitchFamily="18" charset="0"/>
              </a:rPr>
              <a:t>חיזוק </a:t>
            </a:r>
            <a:r>
              <a:rPr lang="he-IL" sz="2400" dirty="0">
                <a:latin typeface="Times New Roman" pitchFamily="18" charset="0"/>
                <a:cs typeface="Times New Roman" pitchFamily="18" charset="0"/>
              </a:rPr>
              <a:t>הקשר בין החקלאים- </a:t>
            </a:r>
            <a:r>
              <a:rPr lang="he-IL" sz="2400" dirty="0" smtClean="0">
                <a:latin typeface="Times New Roman" pitchFamily="18" charset="0"/>
                <a:cs typeface="Times New Roman" pitchFamily="18" charset="0"/>
              </a:rPr>
              <a:t>יצירת פלטפורמה לשותפויות</a:t>
            </a:r>
            <a:r>
              <a:rPr lang="he-IL" sz="2400" dirty="0">
                <a:latin typeface="Times New Roman" pitchFamily="18" charset="0"/>
                <a:cs typeface="Times New Roman" pitchFamily="18" charset="0"/>
              </a:rPr>
              <a:t>, </a:t>
            </a:r>
            <a:r>
              <a:rPr lang="he-IL" sz="2400" dirty="0" err="1" smtClean="0">
                <a:latin typeface="Times New Roman" pitchFamily="18" charset="0"/>
                <a:cs typeface="Times New Roman" pitchFamily="18" charset="0"/>
              </a:rPr>
              <a:t>יזמויות</a:t>
            </a:r>
            <a:r>
              <a:rPr lang="he-IL" sz="2400" dirty="0" smtClean="0">
                <a:latin typeface="Times New Roman" pitchFamily="18" charset="0"/>
                <a:cs typeface="Times New Roman" pitchFamily="18" charset="0"/>
              </a:rPr>
              <a:t>....</a:t>
            </a:r>
          </a:p>
          <a:p>
            <a:pPr marL="514350" indent="-514350">
              <a:buFont typeface="+mj-lt"/>
              <a:buAutoNum type="arabicPeriod"/>
            </a:pPr>
            <a:r>
              <a:rPr lang="he-IL" sz="2400" dirty="0">
                <a:latin typeface="Times New Roman" pitchFamily="18" charset="0"/>
                <a:cs typeface="Times New Roman" pitchFamily="18" charset="0"/>
              </a:rPr>
              <a:t>חיזוק ההתארגנות החקלאית והקואופרציה: גידול משותף, רכישה משותפת, שיווק משותף </a:t>
            </a:r>
            <a:r>
              <a:rPr lang="he-IL" sz="2400" dirty="0" smtClean="0">
                <a:latin typeface="Times New Roman" pitchFamily="18" charset="0"/>
                <a:cs typeface="Times New Roman" pitchFamily="18" charset="0"/>
              </a:rPr>
              <a:t>(שת"פ בין המשק השיתופי למושבי).</a:t>
            </a:r>
          </a:p>
          <a:p>
            <a:pPr marL="514350" indent="-514350">
              <a:buFont typeface="+mj-lt"/>
              <a:buAutoNum type="arabicPeriod"/>
            </a:pPr>
            <a:r>
              <a:rPr lang="he-IL" sz="2400" dirty="0" smtClean="0">
                <a:latin typeface="Times New Roman" pitchFamily="18" charset="0"/>
                <a:cs typeface="Times New Roman" pitchFamily="18" charset="0"/>
              </a:rPr>
              <a:t>חיזוק הועדה החקלאית ומיצובה כגורם אזורי משפיע על החקלאות.</a:t>
            </a:r>
          </a:p>
          <a:p>
            <a:pPr marL="514350" lvl="0" indent="-514350">
              <a:buFont typeface="+mj-lt"/>
              <a:buAutoNum type="arabicPeriod"/>
            </a:pPr>
            <a:r>
              <a:rPr lang="he-IL" sz="2400" dirty="0" smtClean="0">
                <a:latin typeface="Times New Roman" pitchFamily="18" charset="0"/>
                <a:cs typeface="Times New Roman" pitchFamily="18" charset="0"/>
              </a:rPr>
              <a:t> </a:t>
            </a:r>
            <a:r>
              <a:rPr lang="he-IL" sz="2400" dirty="0">
                <a:latin typeface="Times New Roman" pitchFamily="18" charset="0"/>
                <a:cs typeface="Times New Roman" pitchFamily="18" charset="0"/>
              </a:rPr>
              <a:t>שילוב דור ההמשך בחקלאות </a:t>
            </a:r>
            <a:r>
              <a:rPr lang="he-IL" sz="2400" dirty="0" smtClean="0">
                <a:latin typeface="Times New Roman" pitchFamily="18" charset="0"/>
                <a:cs typeface="Times New Roman" pitchFamily="18" charset="0"/>
              </a:rPr>
              <a:t>ועידוד ותמיכה מקצועית ביזמים חדשים.</a:t>
            </a:r>
            <a:endParaRPr lang="en-US" sz="2400" dirty="0">
              <a:latin typeface="Times New Roman" pitchFamily="18" charset="0"/>
              <a:cs typeface="Times New Roman" pitchFamily="18" charset="0"/>
            </a:endParaRPr>
          </a:p>
          <a:p>
            <a:pPr marL="514350" lvl="0" indent="-514350">
              <a:buFont typeface="+mj-lt"/>
              <a:buAutoNum type="arabicPeriod"/>
            </a:pPr>
            <a:r>
              <a:rPr lang="he-IL" sz="2400" dirty="0" smtClean="0">
                <a:latin typeface="Times New Roman" pitchFamily="18" charset="0"/>
                <a:cs typeface="Times New Roman" pitchFamily="18" charset="0"/>
              </a:rPr>
              <a:t>הרחבת סל ענפי </a:t>
            </a:r>
            <a:r>
              <a:rPr lang="he-IL" sz="2400" dirty="0">
                <a:latin typeface="Times New Roman" pitchFamily="18" charset="0"/>
                <a:cs typeface="Times New Roman" pitchFamily="18" charset="0"/>
              </a:rPr>
              <a:t>החקלאות ופיתוח אמצעי </a:t>
            </a:r>
            <a:r>
              <a:rPr lang="he-IL" sz="2400" dirty="0" smtClean="0">
                <a:latin typeface="Times New Roman" pitchFamily="18" charset="0"/>
                <a:cs typeface="Times New Roman" pitchFamily="18" charset="0"/>
              </a:rPr>
              <a:t>היצור נוספים. </a:t>
            </a:r>
          </a:p>
          <a:p>
            <a:pPr marL="514350" lvl="0" indent="-514350">
              <a:buFont typeface="+mj-lt"/>
              <a:buAutoNum type="arabicPeriod"/>
            </a:pPr>
            <a:endParaRPr lang="he-IL" sz="2400" dirty="0" smtClean="0">
              <a:latin typeface="Times New Roman" pitchFamily="18" charset="0"/>
              <a:cs typeface="Times New Roman" pitchFamily="18" charset="0"/>
            </a:endParaRPr>
          </a:p>
          <a:p>
            <a:pPr marL="514350" lvl="0" indent="-514350">
              <a:buFont typeface="+mj-lt"/>
              <a:buAutoNum type="arabicPeriod"/>
            </a:pPr>
            <a:endParaRPr lang="en-US" sz="2000" dirty="0">
              <a:latin typeface="Times New Roman" pitchFamily="18" charset="0"/>
              <a:cs typeface="Times New Roman" pitchFamily="18" charset="0"/>
            </a:endParaRPr>
          </a:p>
          <a:p>
            <a:pPr marL="514350" indent="-514350">
              <a:buFont typeface="+mj-lt"/>
              <a:buAutoNum type="arabicPeriod"/>
            </a:pPr>
            <a:endParaRPr lang="he-IL" sz="2000" dirty="0">
              <a:latin typeface="Times New Roman" pitchFamily="18" charset="0"/>
              <a:cs typeface="Times New Roman" pitchFamily="18" charset="0"/>
            </a:endParaRPr>
          </a:p>
          <a:p>
            <a:pPr marL="0" indent="0">
              <a:buNone/>
            </a:pPr>
            <a:endParaRPr lang="he-IL" sz="2000" dirty="0">
              <a:latin typeface="Times New Roman" pitchFamily="18" charset="0"/>
              <a:cs typeface="Times New Roman" pitchFamily="18" charset="0"/>
            </a:endParaRPr>
          </a:p>
        </p:txBody>
      </p:sp>
    </p:spTree>
    <p:extLst>
      <p:ext uri="{BB962C8B-B14F-4D97-AF65-F5344CB8AC3E}">
        <p14:creationId xmlns:p14="http://schemas.microsoft.com/office/powerpoint/2010/main" val="22645600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היבט">
  <a:themeElements>
    <a:clrScheme name="היבט">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היבט">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היבט">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עיצוב מותאם אישית">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2580</TotalTime>
  <Words>835</Words>
  <Application>Microsoft Office PowerPoint</Application>
  <PresentationFormat>‫הצגה על המסך (4:3)</PresentationFormat>
  <Paragraphs>194</Paragraphs>
  <Slides>12</Slides>
  <Notes>0</Notes>
  <HiddenSlides>0</HiddenSlides>
  <MMClips>0</MMClips>
  <ScaleCrop>false</ScaleCrop>
  <HeadingPairs>
    <vt:vector size="4" baseType="variant">
      <vt:variant>
        <vt:lpstr>ערכת נושא</vt:lpstr>
      </vt:variant>
      <vt:variant>
        <vt:i4>2</vt:i4>
      </vt:variant>
      <vt:variant>
        <vt:lpstr>כותרות שקופיות</vt:lpstr>
      </vt:variant>
      <vt:variant>
        <vt:i4>12</vt:i4>
      </vt:variant>
    </vt:vector>
  </HeadingPairs>
  <TitlesOfParts>
    <vt:vector size="14" baseType="lpstr">
      <vt:lpstr>היבט</vt:lpstr>
      <vt:lpstr>עיצוב מותאם אישית</vt:lpstr>
      <vt:lpstr>ועדה חקלאית 2017</vt:lpstr>
      <vt:lpstr>חזון הועדה החקלאית </vt:lpstr>
      <vt:lpstr>מצגת של PowerPoint</vt:lpstr>
      <vt:lpstr>מבנה הועדה החקלאית</vt:lpstr>
      <vt:lpstr>מצגת של PowerPoint</vt:lpstr>
      <vt:lpstr>מטרות הועדה החקלאית </vt:lpstr>
      <vt:lpstr>יעדי הועדה החקלאית-  טכניקות ליישום והשגת המטרות:</vt:lpstr>
      <vt:lpstr>מצגת של PowerPoint</vt:lpstr>
      <vt:lpstr>תוצר מפעילות הועדה החקלאית</vt:lpstr>
      <vt:lpstr>באחריות הועדה החקלאית</vt:lpstr>
      <vt:lpstr>סיכום- חשיבות הועדה החקלאית</vt:lpstr>
      <vt:lpstr>הצעת תקציב 2017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כנס רפתנים יולי 2016</dc:title>
  <dc:creator>גיל סופר</dc:creator>
  <cp:lastModifiedBy>גיל סופר</cp:lastModifiedBy>
  <cp:revision>88</cp:revision>
  <cp:lastPrinted>2016-08-29T13:42:35Z</cp:lastPrinted>
  <dcterms:created xsi:type="dcterms:W3CDTF">2016-07-18T09:26:56Z</dcterms:created>
  <dcterms:modified xsi:type="dcterms:W3CDTF">2016-08-29T14:16:25Z</dcterms:modified>
</cp:coreProperties>
</file>