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5"/>
  </p:notesMasterIdLst>
  <p:sldIdLst>
    <p:sldId id="342" r:id="rId2"/>
    <p:sldId id="447" r:id="rId3"/>
    <p:sldId id="449" r:id="rId4"/>
    <p:sldId id="453" r:id="rId5"/>
    <p:sldId id="466" r:id="rId6"/>
    <p:sldId id="468" r:id="rId7"/>
    <p:sldId id="469" r:id="rId8"/>
    <p:sldId id="471" r:id="rId9"/>
    <p:sldId id="472" r:id="rId10"/>
    <p:sldId id="473" r:id="rId11"/>
    <p:sldId id="482" r:id="rId12"/>
    <p:sldId id="483" r:id="rId13"/>
    <p:sldId id="485" r:id="rId14"/>
    <p:sldId id="492" r:id="rId15"/>
    <p:sldId id="495" r:id="rId16"/>
    <p:sldId id="503" r:id="rId17"/>
    <p:sldId id="456" r:id="rId18"/>
    <p:sldId id="500" r:id="rId19"/>
    <p:sldId id="499" r:id="rId20"/>
    <p:sldId id="501" r:id="rId21"/>
    <p:sldId id="502" r:id="rId22"/>
    <p:sldId id="434" r:id="rId23"/>
    <p:sldId id="44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101"/>
    <a:srgbClr val="9E0101"/>
    <a:srgbClr val="900101"/>
    <a:srgbClr val="9E5000"/>
    <a:srgbClr val="9A5B1A"/>
    <a:srgbClr val="61EC4A"/>
    <a:srgbClr val="E59B3C"/>
    <a:srgbClr val="BC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1890" autoAdjust="0"/>
    <p:restoredTop sz="98110" autoAdjust="0"/>
  </p:normalViewPr>
  <p:slideViewPr>
    <p:cSldViewPr>
      <p:cViewPr>
        <p:scale>
          <a:sx n="99" d="100"/>
          <a:sy n="99" d="100"/>
        </p:scale>
        <p:origin x="-1664" y="-25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11384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4" Type="http://schemas.openxmlformats.org/officeDocument/2006/relationships/slide" Target="slides/slide22.xml"/><Relationship Id="rId1" Type="http://schemas.openxmlformats.org/officeDocument/2006/relationships/slide" Target="slides/slide3.xml"/><Relationship Id="rId2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Arial" charset="0"/>
              </a:defRPr>
            </a:lvl1pPr>
          </a:lstStyle>
          <a:p>
            <a:pPr>
              <a:defRPr/>
            </a:pPr>
            <a:fld id="{C8E9BE36-191C-5D46-922F-CE48B880A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86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EE6AB-998E-A541-9C96-7DBE77C7A0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C5B226-50A4-C74A-81BD-A140AAA20ED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47023-CD0A-9642-AA97-7F4C664FBB9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D93C96-94E7-1347-BA01-7E8D2AEF102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6C3C0-E760-CE4B-A705-865D94F832C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5DFCC-D031-1041-B1ED-E7C6D0C40B9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FBD8ED-87BE-2A44-BF80-EE43BDF9A1D6}" type="slidenum">
              <a:rPr lang="he-IL"/>
              <a:pPr>
                <a:defRPr/>
              </a:pPr>
              <a:t>18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03E8D7-B0F9-8C4D-A4E0-4F88EBB061B9}" type="slidenum">
              <a:rPr lang="he-IL"/>
              <a:pPr>
                <a:defRPr/>
              </a:pPr>
              <a:t>19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167784-1F88-AB41-9BAC-622B02083A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E6A8B9-9BCE-4F43-A85F-DE800EB3C2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36F2B-185F-3942-97BC-24518275EF6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0C5423-C047-A249-B227-C3DB1E5E07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846630-4140-1F46-8421-8F63F41A263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AD310-46BD-5A4E-B27E-CB56647A5A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ADF078-9A0A-7141-B066-1A21C7EB7BD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093AE5-CB09-9F48-93B6-BF4B33CC1B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92CE8-0903-6940-B41D-78FF88827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8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B4B79-EE2B-BF43-B9CE-2936DAB3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1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38826-5098-4846-9EC9-D1A95CBB3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8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3AE27-F89D-6A47-B8C4-76E329899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8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1D025-6B2A-6D45-BA77-8117CA23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4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7D095-FAC4-4C49-8CD0-E7F095770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CD90-CE15-4B4A-BC16-C18009B4E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4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3FE05-2658-5046-B045-96BC26A7C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8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89D4-40A5-CC49-B65E-5C7977984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0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B1AA5-4C5E-134D-8259-2692DCD2B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8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4BA38-C930-0643-B01A-318326ED6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2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cs typeface="Arial" charset="0"/>
              </a:defRPr>
            </a:lvl1pPr>
          </a:lstStyle>
          <a:p>
            <a:pPr>
              <a:defRPr/>
            </a:pPr>
            <a:fld id="{768BB0E5-08FC-6046-AD32-0358C9055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.jpe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.jpe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.jpe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.jpe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.jpeg"/><Relationship Id="rId5" Type="http://schemas.openxmlformats.org/officeDocument/2006/relationships/image" Target="../media/image9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18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w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jpeg"/><Relationship Id="rId5" Type="http://schemas.openxmlformats.org/officeDocument/2006/relationships/image" Target="../media/image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.jpeg"/><Relationship Id="rId5" Type="http://schemas.openxmlformats.org/officeDocument/2006/relationships/image" Target="../media/image6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.jpe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.jpe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.jpe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.jpe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914400" y="0"/>
            <a:ext cx="7162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75000"/>
              </a:lnSpc>
              <a:defRPr/>
            </a:pPr>
            <a:r>
              <a:rPr lang="he-IL" sz="6000" b="0" dirty="0">
                <a:solidFill>
                  <a:srgbClr val="008000"/>
                </a:solidFill>
                <a:cs typeface="Arial" charset="0"/>
              </a:rPr>
              <a:t>סביבה </a:t>
            </a:r>
            <a:r>
              <a:rPr lang="he-IL" sz="5400" b="0" dirty="0">
                <a:solidFill>
                  <a:srgbClr val="008000"/>
                </a:solidFill>
                <a:cs typeface="Arial" charset="0"/>
              </a:rPr>
              <a:t>–</a:t>
            </a:r>
            <a:r>
              <a:rPr lang="en-US" sz="5400" b="0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he-IL" sz="5400" b="0" dirty="0">
                <a:solidFill>
                  <a:srgbClr val="008000"/>
                </a:solidFill>
                <a:cs typeface="Arial" charset="0"/>
              </a:rPr>
              <a:t>תומכת חקלאות</a:t>
            </a:r>
            <a:r>
              <a:rPr lang="he-IL" sz="5400" b="0" dirty="0">
                <a:solidFill>
                  <a:schemeClr val="bg1"/>
                </a:solidFill>
                <a:cs typeface="Arial" charset="0"/>
              </a:rPr>
              <a:t> </a:t>
            </a:r>
            <a:endParaRPr lang="he-IL" sz="60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2209800" y="1905000"/>
            <a:ext cx="5410200" cy="533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2133600" y="6248400"/>
            <a:ext cx="556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he-IL" sz="2400"/>
              <a:t>אוריאל ספריאל </a:t>
            </a:r>
            <a:r>
              <a:rPr lang="he-IL" sz="2400" b="0"/>
              <a:t>האוניברסיטה העברית</a:t>
            </a:r>
            <a:endParaRPr lang="en-US" sz="2400" b="0"/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1752600" y="1371600"/>
            <a:ext cx="640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46800" anchor="ctr" anchorCtr="1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lnSpc>
                <a:spcPct val="80000"/>
              </a:lnSpc>
            </a:pPr>
            <a:r>
              <a:rPr lang="he-IL" sz="4800" b="0">
                <a:solidFill>
                  <a:srgbClr val="000000"/>
                </a:solidFill>
              </a:rPr>
              <a:t>ספק וצרכן של שירותי</a:t>
            </a:r>
          </a:p>
          <a:p>
            <a:pPr algn="r" rtl="1" eaLnBrk="1" hangingPunct="1">
              <a:lnSpc>
                <a:spcPct val="80000"/>
              </a:lnSpc>
            </a:pPr>
            <a:r>
              <a:rPr lang="he-IL" sz="4800" b="0">
                <a:solidFill>
                  <a:srgbClr val="000000"/>
                </a:solidFill>
              </a:rPr>
              <a:t> המערכת האקולוגית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90600" y="609600"/>
            <a:ext cx="7162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75000"/>
              </a:lnSpc>
              <a:defRPr/>
            </a:pPr>
            <a:r>
              <a:rPr lang="he-IL" sz="6000" b="0" dirty="0">
                <a:solidFill>
                  <a:srgbClr val="008000"/>
                </a:solidFill>
                <a:cs typeface="Arial" charset="0"/>
              </a:rPr>
              <a:t>חקלאות </a:t>
            </a:r>
            <a:r>
              <a:rPr lang="he-IL" sz="5400" b="0" dirty="0">
                <a:solidFill>
                  <a:srgbClr val="008000"/>
                </a:solidFill>
                <a:cs typeface="Arial" charset="0"/>
              </a:rPr>
              <a:t>–</a:t>
            </a:r>
            <a:r>
              <a:rPr lang="en-US" sz="5400" b="0" dirty="0">
                <a:solidFill>
                  <a:srgbClr val="008000"/>
                </a:solidFill>
                <a:cs typeface="Arial" charset="0"/>
              </a:rPr>
              <a:t> </a:t>
            </a:r>
            <a:endParaRPr lang="he-IL" sz="60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2600" y="1371600"/>
            <a:ext cx="640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46800" anchor="ctr" anchorCtr="1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lnSpc>
                <a:spcPct val="80000"/>
              </a:lnSpc>
            </a:pPr>
            <a:r>
              <a:rPr lang="he-IL" sz="4800" b="0" dirty="0">
                <a:solidFill>
                  <a:schemeClr val="bg1"/>
                </a:solidFill>
              </a:rPr>
              <a:t>ספק וצרכן של שירותי</a:t>
            </a:r>
          </a:p>
          <a:p>
            <a:pPr algn="r" rtl="1" eaLnBrk="1" hangingPunct="1">
              <a:lnSpc>
                <a:spcPct val="80000"/>
              </a:lnSpc>
            </a:pPr>
            <a:r>
              <a:rPr lang="he-IL" sz="4800" b="0" dirty="0">
                <a:solidFill>
                  <a:schemeClr val="bg1"/>
                </a:solidFill>
              </a:rPr>
              <a:t> המערכת האקולוגית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838200" y="609600"/>
            <a:ext cx="4343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75000"/>
              </a:lnSpc>
              <a:defRPr/>
            </a:pPr>
            <a:r>
              <a:rPr lang="he-IL" sz="6000" b="0" dirty="0">
                <a:solidFill>
                  <a:srgbClr val="008000"/>
                </a:solidFill>
                <a:cs typeface="Arial" charset="0"/>
              </a:rPr>
              <a:t>תומכת סביבה</a:t>
            </a:r>
            <a:endParaRPr lang="he-IL" sz="6000" b="0" dirty="0">
              <a:solidFill>
                <a:schemeClr val="bg1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75" grpId="1"/>
      <p:bldP spid="105489" grpId="0" animBg="1"/>
      <p:bldP spid="14340" grpId="0"/>
      <p:bldP spid="12" grpId="0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6" name="TextBox 12"/>
          <p:cNvSpPr txBox="1">
            <a:spLocks noChangeArrowheads="1"/>
          </p:cNvSpPr>
          <p:nvPr/>
        </p:nvSpPr>
        <p:spPr bwMode="auto">
          <a:xfrm>
            <a:off x="6748463" y="762000"/>
            <a:ext cx="2471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e-IL" sz="4000"/>
              <a:t>החקלאית</a:t>
            </a:r>
            <a:endParaRPr lang="en-US" sz="4000"/>
          </a:p>
        </p:txBody>
      </p:sp>
      <p:pic>
        <p:nvPicPr>
          <p:cNvPr id="3174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362075"/>
            <a:ext cx="21653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8375"/>
            <a:ext cx="21367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Left Arrow 16"/>
          <p:cNvSpPr/>
          <p:nvPr/>
        </p:nvSpPr>
        <p:spPr bwMode="auto">
          <a:xfrm>
            <a:off x="3608388" y="1738313"/>
            <a:ext cx="1143000" cy="62388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Bent-Up Arrow 17"/>
          <p:cNvSpPr/>
          <p:nvPr/>
        </p:nvSpPr>
        <p:spPr bwMode="auto">
          <a:xfrm>
            <a:off x="4267200" y="3429000"/>
            <a:ext cx="2819400" cy="838200"/>
          </a:xfrm>
          <a:prstGeom prst="bentUpArrow">
            <a:avLst>
              <a:gd name="adj1" fmla="val 17508"/>
              <a:gd name="adj2" fmla="val 20901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9600" y="0"/>
            <a:ext cx="3429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75000"/>
              </a:lnSpc>
              <a:defRPr/>
            </a:pPr>
            <a:r>
              <a:rPr lang="he-IL" sz="6000" b="0" dirty="0">
                <a:solidFill>
                  <a:srgbClr val="008000"/>
                </a:solidFill>
                <a:cs typeface="Arial" charset="0"/>
              </a:rPr>
              <a:t>חקלאות </a:t>
            </a:r>
            <a:r>
              <a:rPr lang="he-IL" sz="5400" b="0" dirty="0">
                <a:solidFill>
                  <a:srgbClr val="008000"/>
                </a:solidFill>
                <a:cs typeface="Arial" charset="0"/>
              </a:rPr>
              <a:t>–</a:t>
            </a:r>
            <a:r>
              <a:rPr lang="en-US" sz="5400" b="0" dirty="0">
                <a:solidFill>
                  <a:srgbClr val="008000"/>
                </a:solidFill>
                <a:cs typeface="Arial" charset="0"/>
              </a:rPr>
              <a:t> </a:t>
            </a:r>
            <a:endParaRPr lang="he-IL" sz="6000" b="0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32" name="Elbow Connector 31"/>
          <p:cNvCxnSpPr/>
          <p:nvPr/>
        </p:nvCxnSpPr>
        <p:spPr>
          <a:xfrm rot="5400000" flipH="1" flipV="1">
            <a:off x="2779713" y="5105400"/>
            <a:ext cx="762000" cy="609600"/>
          </a:xfrm>
          <a:prstGeom prst="bentConnector3">
            <a:avLst>
              <a:gd name="adj1" fmla="val 8676"/>
            </a:avLst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4" name="Rectangle 54"/>
          <p:cNvSpPr>
            <a:spLocks noChangeArrowheads="1"/>
          </p:cNvSpPr>
          <p:nvPr/>
        </p:nvSpPr>
        <p:spPr bwMode="auto">
          <a:xfrm>
            <a:off x="1330325" y="5456238"/>
            <a:ext cx="1611313" cy="533400"/>
          </a:xfrm>
          <a:prstGeom prst="rect">
            <a:avLst/>
          </a:prstGeom>
          <a:solidFill>
            <a:srgbClr val="CC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he-IL" sz="1800" b="0"/>
              <a:t>ייצור ראשוני</a:t>
            </a:r>
          </a:p>
          <a:p>
            <a:pPr algn="ctr">
              <a:lnSpc>
                <a:spcPct val="60000"/>
              </a:lnSpc>
            </a:pPr>
            <a:r>
              <a:rPr lang="he-IL" sz="1800" b="0"/>
              <a:t>מיחזור חמרים</a:t>
            </a:r>
          </a:p>
          <a:p>
            <a:pPr algn="ctr">
              <a:lnSpc>
                <a:spcPct val="60000"/>
              </a:lnSpc>
            </a:pPr>
            <a:r>
              <a:rPr lang="he-IL" sz="1800" b="0"/>
              <a:t>בית גידול</a:t>
            </a:r>
            <a:endParaRPr lang="en-US" sz="1800" b="0"/>
          </a:p>
          <a:p>
            <a:pPr algn="ctr">
              <a:lnSpc>
                <a:spcPct val="60000"/>
              </a:lnSpc>
            </a:pPr>
            <a:endParaRPr lang="he-IL" sz="1800" b="0"/>
          </a:p>
        </p:txBody>
      </p:sp>
      <p:cxnSp>
        <p:nvCxnSpPr>
          <p:cNvPr id="35" name="Elbow Connector 34"/>
          <p:cNvCxnSpPr/>
          <p:nvPr/>
        </p:nvCxnSpPr>
        <p:spPr>
          <a:xfrm flipV="1">
            <a:off x="2667000" y="5075238"/>
            <a:ext cx="568325" cy="247650"/>
          </a:xfrm>
          <a:prstGeom prst="bentConnector3">
            <a:avLst>
              <a:gd name="adj1" fmla="val 96290"/>
            </a:avLst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 flipV="1">
            <a:off x="2170113" y="4876800"/>
            <a:ext cx="0" cy="249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Snip Same Side Corner Rectangle 39"/>
          <p:cNvSpPr/>
          <p:nvPr/>
        </p:nvSpPr>
        <p:spPr>
          <a:xfrm>
            <a:off x="76200" y="3497263"/>
            <a:ext cx="4191000" cy="2674937"/>
          </a:xfrm>
          <a:prstGeom prst="snip2SameRect">
            <a:avLst/>
          </a:prstGeom>
          <a:noFill/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33400" y="3429000"/>
            <a:ext cx="3276600" cy="434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rtlCol="1" anchor="ctr" anchorCtr="1"/>
          <a:lstStyle/>
          <a:p>
            <a:pPr algn="r">
              <a:defRPr/>
            </a:pPr>
            <a:r>
              <a:rPr lang="he-IL" sz="3600" b="0" dirty="0">
                <a:solidFill>
                  <a:srgbClr val="FFFFFF"/>
                </a:solidFill>
                <a:cs typeface="Arial" charset="0"/>
              </a:rPr>
              <a:t>שרותים ותועלות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67000" y="4770438"/>
            <a:ext cx="1419225" cy="30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46800" rtlCol="1" anchor="ctr" anchorCtr="1"/>
          <a:lstStyle/>
          <a:p>
            <a:pPr algn="r">
              <a:defRPr/>
            </a:pPr>
            <a:r>
              <a:rPr lang="he-IL" sz="2000" dirty="0">
                <a:solidFill>
                  <a:srgbClr val="FFFFFF"/>
                </a:solidFill>
              </a:rPr>
              <a:t>אספקה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35075" y="5029200"/>
            <a:ext cx="1600200" cy="533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rtlCol="1" anchor="b"/>
          <a:lstStyle/>
          <a:p>
            <a:pPr algn="r">
              <a:defRPr/>
            </a:pPr>
            <a:r>
              <a:rPr lang="he-IL" sz="4000" dirty="0">
                <a:solidFill>
                  <a:srgbClr val="FFFFFF"/>
                </a:solidFill>
              </a:rPr>
              <a:t>ויסות</a:t>
            </a:r>
          </a:p>
        </p:txBody>
      </p:sp>
      <p:sp>
        <p:nvSpPr>
          <p:cNvPr id="31762" name="TextBox 21"/>
          <p:cNvSpPr txBox="1">
            <a:spLocks noChangeArrowheads="1"/>
          </p:cNvSpPr>
          <p:nvPr/>
        </p:nvSpPr>
        <p:spPr bwMode="auto">
          <a:xfrm>
            <a:off x="381000" y="644525"/>
            <a:ext cx="4267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he-IL" sz="360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ספק </a:t>
            </a:r>
            <a:r>
              <a:rPr lang="he-IL" sz="3600" b="0">
                <a:latin typeface="Arial Rounded MT Bold" charset="0"/>
                <a:cs typeface="Arial Rounded MT Bold" charset="0"/>
              </a:rPr>
              <a:t>של שרותי המערכת האקולוגית </a:t>
            </a:r>
            <a:r>
              <a:rPr lang="he-IL" sz="3600">
                <a:latin typeface="Arial Rounded MT Bold" charset="0"/>
                <a:cs typeface="Arial Rounded MT Bold" charset="0"/>
              </a:rPr>
              <a:t>החקלאית</a:t>
            </a:r>
            <a:endParaRPr lang="en-US" sz="3600">
              <a:latin typeface="Arial Rounded MT Bold" charset="0"/>
              <a:cs typeface="Arial Rounded MT Bold" charset="0"/>
            </a:endParaRPr>
          </a:p>
        </p:txBody>
      </p:sp>
      <p:sp>
        <p:nvSpPr>
          <p:cNvPr id="31763" name="TextBox 12"/>
          <p:cNvSpPr txBox="1">
            <a:spLocks noChangeArrowheads="1"/>
          </p:cNvSpPr>
          <p:nvPr/>
        </p:nvSpPr>
        <p:spPr bwMode="auto">
          <a:xfrm>
            <a:off x="4343400" y="4267200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400" b="0">
                <a:solidFill>
                  <a:srgbClr val="FFFFFF"/>
                </a:solidFill>
              </a:rPr>
              <a:t>מופקים מקומית</a:t>
            </a:r>
            <a:endParaRPr lang="he-IL" sz="2400">
              <a:solidFill>
                <a:srgbClr val="FFFFFF"/>
              </a:solidFill>
            </a:endParaRPr>
          </a:p>
          <a:p>
            <a:pPr algn="ctr" eaLnBrk="1" hangingPunct="1">
              <a:lnSpc>
                <a:spcPct val="70000"/>
              </a:lnSpc>
            </a:pPr>
            <a:r>
              <a:rPr lang="he-IL" sz="2400" b="0">
                <a:solidFill>
                  <a:srgbClr val="FFFFFF"/>
                </a:solidFill>
              </a:rPr>
              <a:t>תועלתם בטווח הזמן הקצר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31764" name="TextBox 12"/>
          <p:cNvSpPr txBox="1">
            <a:spLocks noChangeArrowheads="1"/>
          </p:cNvSpPr>
          <p:nvPr/>
        </p:nvSpPr>
        <p:spPr bwMode="auto">
          <a:xfrm>
            <a:off x="4419600" y="4876800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400" b="0">
                <a:solidFill>
                  <a:srgbClr val="FFFFFF"/>
                </a:solidFill>
              </a:rPr>
              <a:t>מופקים באזור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400" b="0">
                <a:solidFill>
                  <a:srgbClr val="FFFFFF"/>
                </a:solidFill>
              </a:rPr>
              <a:t>תועלתם בטווח זמן בינוני</a:t>
            </a:r>
            <a:endParaRPr lang="he-IL" sz="2400">
              <a:solidFill>
                <a:srgbClr val="FFFFFF"/>
              </a:solidFill>
            </a:endParaRPr>
          </a:p>
        </p:txBody>
      </p:sp>
      <p:sp>
        <p:nvSpPr>
          <p:cNvPr id="31765" name="TextBox 12"/>
          <p:cNvSpPr txBox="1">
            <a:spLocks noChangeArrowheads="1"/>
          </p:cNvSpPr>
          <p:nvPr/>
        </p:nvSpPr>
        <p:spPr bwMode="auto">
          <a:xfrm>
            <a:off x="350838" y="2286000"/>
            <a:ext cx="42370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3600"/>
              <a:t>צרכן </a:t>
            </a:r>
            <a:r>
              <a:rPr lang="he-IL" sz="3600" b="0"/>
              <a:t>של שרותי </a:t>
            </a:r>
            <a:r>
              <a:rPr lang="he-IL" sz="3600" b="0">
                <a:solidFill>
                  <a:srgbClr val="FFFFFF"/>
                </a:solidFill>
              </a:rPr>
              <a:t>מערכות אקולוגיות </a:t>
            </a:r>
            <a:r>
              <a:rPr lang="he-IL" sz="3600">
                <a:solidFill>
                  <a:schemeClr val="bg1"/>
                </a:solidFill>
              </a:rPr>
              <a:t>טבעיות אחרות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1" name="TextBox 12"/>
          <p:cNvSpPr txBox="1">
            <a:spLocks noChangeArrowheads="1"/>
          </p:cNvSpPr>
          <p:nvPr/>
        </p:nvSpPr>
        <p:spPr bwMode="auto">
          <a:xfrm>
            <a:off x="533400" y="403860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400" b="0">
                <a:solidFill>
                  <a:srgbClr val="FFFFFF"/>
                </a:solidFill>
              </a:rPr>
              <a:t>מים למאגרים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400" b="0">
                <a:solidFill>
                  <a:srgbClr val="FFFFFF"/>
                </a:solidFill>
              </a:rPr>
              <a:t>עליים ותחתיים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400" b="0">
                <a:solidFill>
                  <a:srgbClr val="FFFFFF"/>
                </a:solidFill>
              </a:rPr>
              <a:t> )תכסית(</a:t>
            </a:r>
            <a:endParaRPr lang="en-US" sz="2000" b="0">
              <a:solidFill>
                <a:schemeClr val="bg1"/>
              </a:solidFill>
            </a:endParaRPr>
          </a:p>
        </p:txBody>
      </p:sp>
      <p:cxnSp>
        <p:nvCxnSpPr>
          <p:cNvPr id="52" name="Elbow Connector 51"/>
          <p:cNvCxnSpPr/>
          <p:nvPr/>
        </p:nvCxnSpPr>
        <p:spPr bwMode="auto">
          <a:xfrm rot="5400000">
            <a:off x="2241550" y="2165350"/>
            <a:ext cx="381000" cy="1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3352800" y="4572000"/>
            <a:ext cx="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4" name="TextBox 12"/>
          <p:cNvSpPr txBox="1">
            <a:spLocks noChangeArrowheads="1"/>
          </p:cNvSpPr>
          <p:nvPr/>
        </p:nvSpPr>
        <p:spPr bwMode="auto">
          <a:xfrm>
            <a:off x="2743200" y="37719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000" b="0">
                <a:solidFill>
                  <a:srgbClr val="FFFFFF"/>
                </a:solidFill>
              </a:rPr>
              <a:t>משאבים גנטיים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1600" b="0">
                <a:solidFill>
                  <a:srgbClr val="FFFFFF"/>
                </a:solidFill>
              </a:rPr>
              <a:t>)אבות וקרובים(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4419600" y="5562600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400" b="0">
                <a:solidFill>
                  <a:srgbClr val="FFFFFF"/>
                </a:solidFill>
              </a:rPr>
              <a:t>מופקים בקנה מידה גלובלי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400" b="0">
                <a:solidFill>
                  <a:srgbClr val="FFFFFF"/>
                </a:solidFill>
              </a:rPr>
              <a:t>תועלתם בטווח הזמן הארוך</a:t>
            </a:r>
            <a:endParaRPr lang="he-IL" sz="2400">
              <a:solidFill>
                <a:srgbClr val="FFFFFF"/>
              </a:solidFill>
            </a:endParaRPr>
          </a:p>
        </p:txBody>
      </p: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2895600" y="403860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000" b="0">
                <a:solidFill>
                  <a:srgbClr val="FFFFFF"/>
                </a:solidFill>
              </a:rPr>
              <a:t>מיני בר לביות</a:t>
            </a:r>
            <a:endParaRPr lang="he-IL" sz="1600" b="0">
              <a:solidFill>
                <a:srgbClr val="FFFFFF"/>
              </a:solidFill>
            </a:endParaRPr>
          </a:p>
        </p:txBody>
      </p:sp>
      <p:sp>
        <p:nvSpPr>
          <p:cNvPr id="36" name="TextBox 12"/>
          <p:cNvSpPr txBox="1">
            <a:spLocks noChangeArrowheads="1"/>
          </p:cNvSpPr>
          <p:nvPr/>
        </p:nvSpPr>
        <p:spPr bwMode="auto">
          <a:xfrm>
            <a:off x="685800" y="449580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400" b="0">
                <a:solidFill>
                  <a:srgbClr val="FFFFFF"/>
                </a:solidFill>
              </a:rPr>
              <a:t>אקלים גלובלי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334963" y="2667000"/>
            <a:ext cx="42370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3600" b="0">
                <a:solidFill>
                  <a:srgbClr val="FFFFFF"/>
                </a:solidFill>
              </a:rPr>
              <a:t>מערכות אקולוגיות </a:t>
            </a:r>
            <a:r>
              <a:rPr lang="he-IL" sz="3600">
                <a:solidFill>
                  <a:schemeClr val="bg1"/>
                </a:solidFill>
              </a:rPr>
              <a:t>טבעיות אחרות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6781800" y="34925"/>
            <a:ext cx="2362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he-IL" sz="3600" b="0">
                <a:latin typeface="Arial Rounded MT Bold" charset="0"/>
                <a:cs typeface="Arial Rounded MT Bold" charset="0"/>
              </a:rPr>
              <a:t>המערכת האקולוגית</a:t>
            </a:r>
            <a:endParaRPr lang="en-US" sz="3600">
              <a:latin typeface="Arial Rounded MT Bold" charset="0"/>
              <a:cs typeface="Arial Rounded MT Bold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1763" grpId="0"/>
      <p:bldP spid="31764" grpId="0"/>
      <p:bldP spid="31765" grpId="0"/>
      <p:bldP spid="51" grpId="0"/>
      <p:bldP spid="54" grpId="0"/>
      <p:bldP spid="31" grpId="0"/>
      <p:bldP spid="31" grpId="1"/>
      <p:bldP spid="33" grpId="0"/>
      <p:bldP spid="36" grpId="0"/>
      <p:bldP spid="30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4" name="TextBox 12"/>
          <p:cNvSpPr txBox="1">
            <a:spLocks noChangeArrowheads="1"/>
          </p:cNvSpPr>
          <p:nvPr/>
        </p:nvSpPr>
        <p:spPr bwMode="auto">
          <a:xfrm>
            <a:off x="6748463" y="762000"/>
            <a:ext cx="2471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e-IL" sz="4000"/>
              <a:t>החקלאית</a:t>
            </a:r>
            <a:endParaRPr lang="en-US" sz="4000"/>
          </a:p>
        </p:txBody>
      </p:sp>
      <p:pic>
        <p:nvPicPr>
          <p:cNvPr id="33795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362075"/>
            <a:ext cx="21653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8375"/>
            <a:ext cx="21367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Left Arrow 16"/>
          <p:cNvSpPr/>
          <p:nvPr/>
        </p:nvSpPr>
        <p:spPr bwMode="auto">
          <a:xfrm>
            <a:off x="3608388" y="1738313"/>
            <a:ext cx="1143000" cy="62388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Bent-Up Arrow 17"/>
          <p:cNvSpPr/>
          <p:nvPr/>
        </p:nvSpPr>
        <p:spPr bwMode="auto">
          <a:xfrm>
            <a:off x="4267200" y="3429000"/>
            <a:ext cx="2819400" cy="838200"/>
          </a:xfrm>
          <a:prstGeom prst="bentUpArrow">
            <a:avLst>
              <a:gd name="adj1" fmla="val 17508"/>
              <a:gd name="adj2" fmla="val 20901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334963" y="2667000"/>
            <a:ext cx="42370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3600" b="0">
                <a:solidFill>
                  <a:srgbClr val="FFFFFF"/>
                </a:solidFill>
              </a:rPr>
              <a:t>מערכות אקולוגיות </a:t>
            </a:r>
            <a:r>
              <a:rPr lang="he-IL" sz="3600">
                <a:solidFill>
                  <a:schemeClr val="bg1"/>
                </a:solidFill>
              </a:rPr>
              <a:t>טבעיות אחרות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33801" name="TextBox 21"/>
          <p:cNvSpPr txBox="1">
            <a:spLocks noChangeArrowheads="1"/>
          </p:cNvSpPr>
          <p:nvPr/>
        </p:nvSpPr>
        <p:spPr bwMode="auto">
          <a:xfrm>
            <a:off x="6781800" y="34925"/>
            <a:ext cx="2362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he-IL" sz="3600" b="0">
                <a:latin typeface="Arial Rounded MT Bold" charset="0"/>
                <a:cs typeface="Arial Rounded MT Bold" charset="0"/>
              </a:rPr>
              <a:t>המערכת האקולוגית</a:t>
            </a:r>
            <a:endParaRPr lang="en-US" sz="3600">
              <a:latin typeface="Arial Rounded MT Bold" charset="0"/>
              <a:cs typeface="Arial Rounded MT Bold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6200" y="3429000"/>
            <a:ext cx="4267200" cy="2751138"/>
            <a:chOff x="76200" y="3429000"/>
            <a:chExt cx="4267200" cy="2751137"/>
          </a:xfrm>
        </p:grpSpPr>
        <p:sp>
          <p:nvSpPr>
            <p:cNvPr id="33807" name="TextBox 12"/>
            <p:cNvSpPr txBox="1">
              <a:spLocks noChangeArrowheads="1"/>
            </p:cNvSpPr>
            <p:nvPr/>
          </p:nvSpPr>
          <p:spPr bwMode="auto">
            <a:xfrm>
              <a:off x="2362200" y="3962400"/>
              <a:ext cx="19812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he-IL" sz="2000" b="0" dirty="0">
                  <a:solidFill>
                    <a:srgbClr val="FFFFFF"/>
                  </a:solidFill>
                </a:rPr>
                <a:t>משאבים גנטיים</a:t>
              </a:r>
            </a:p>
            <a:p>
              <a:pPr algn="ctr" eaLnBrk="1" hangingPunct="1">
                <a:lnSpc>
                  <a:spcPct val="70000"/>
                </a:lnSpc>
              </a:pPr>
              <a:r>
                <a:rPr lang="he-IL" sz="1600" b="0" dirty="0">
                  <a:solidFill>
                    <a:srgbClr val="FFFFFF"/>
                  </a:solidFill>
                </a:rPr>
                <a:t>)אבות וקרובים(</a:t>
              </a:r>
            </a:p>
            <a:p>
              <a:pPr algn="ctr" eaLnBrk="1" hangingPunct="1">
                <a:lnSpc>
                  <a:spcPct val="70000"/>
                </a:lnSpc>
              </a:pPr>
              <a:r>
                <a:rPr lang="he-IL" sz="2400" b="0" dirty="0">
                  <a:solidFill>
                    <a:srgbClr val="FFFFFF"/>
                  </a:solidFill>
                </a:rPr>
                <a:t>מיני בר לביות</a:t>
              </a:r>
            </a:p>
          </p:txBody>
        </p:sp>
        <p:grpSp>
          <p:nvGrpSpPr>
            <p:cNvPr id="33808" name="Group 7"/>
            <p:cNvGrpSpPr>
              <a:grpSpLocks/>
            </p:cNvGrpSpPr>
            <p:nvPr/>
          </p:nvGrpSpPr>
          <p:grpSpPr bwMode="auto">
            <a:xfrm>
              <a:off x="76200" y="3429000"/>
              <a:ext cx="4191000" cy="2751137"/>
              <a:chOff x="76200" y="3429000"/>
              <a:chExt cx="4191000" cy="275113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914400" y="5149849"/>
                <a:ext cx="1600200" cy="4572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tIns="0" rtlCol="1" anchor="b"/>
              <a:lstStyle/>
              <a:p>
                <a:pPr algn="r">
                  <a:defRPr/>
                </a:pPr>
                <a:r>
                  <a:rPr lang="he-IL" sz="4000" dirty="0">
                    <a:solidFill>
                      <a:srgbClr val="FFFFFF"/>
                    </a:solidFill>
                  </a:rPr>
                  <a:t>ויסות</a:t>
                </a:r>
              </a:p>
            </p:txBody>
          </p:sp>
          <p:grpSp>
            <p:nvGrpSpPr>
              <p:cNvPr id="33810" name="Group 6"/>
              <p:cNvGrpSpPr>
                <a:grpSpLocks/>
              </p:cNvGrpSpPr>
              <p:nvPr/>
            </p:nvGrpSpPr>
            <p:grpSpPr bwMode="auto">
              <a:xfrm>
                <a:off x="76200" y="3429000"/>
                <a:ext cx="4191000" cy="2751137"/>
                <a:chOff x="76200" y="3429000"/>
                <a:chExt cx="4191000" cy="2751137"/>
              </a:xfrm>
            </p:grpSpPr>
            <p:cxnSp>
              <p:nvCxnSpPr>
                <p:cNvPr id="32" name="Elbow Connector 31"/>
                <p:cNvCxnSpPr/>
                <p:nvPr/>
              </p:nvCxnSpPr>
              <p:spPr>
                <a:xfrm rot="5400000" flipH="1" flipV="1">
                  <a:off x="2779713" y="5105399"/>
                  <a:ext cx="762000" cy="609600"/>
                </a:xfrm>
                <a:prstGeom prst="bentConnector3">
                  <a:avLst>
                    <a:gd name="adj1" fmla="val 8676"/>
                  </a:avLst>
                </a:prstGeom>
                <a:ln w="57150" cmpd="sng">
                  <a:solidFill>
                    <a:srgbClr val="FFFF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12" name="Rectangle 54"/>
                <p:cNvSpPr>
                  <a:spLocks noChangeArrowheads="1"/>
                </p:cNvSpPr>
                <p:nvPr/>
              </p:nvSpPr>
              <p:spPr bwMode="auto">
                <a:xfrm>
                  <a:off x="1330325" y="5456238"/>
                  <a:ext cx="1611313" cy="533400"/>
                </a:xfrm>
                <a:prstGeom prst="rect">
                  <a:avLst/>
                </a:prstGeom>
                <a:solidFill>
                  <a:srgbClr val="CCFFCC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he-IL" sz="1800" b="0"/>
                    <a:t>ייצור ראשוני</a:t>
                  </a:r>
                </a:p>
                <a:p>
                  <a:pPr algn="ctr">
                    <a:lnSpc>
                      <a:spcPct val="60000"/>
                    </a:lnSpc>
                  </a:pPr>
                  <a:r>
                    <a:rPr lang="he-IL" sz="1800" b="0"/>
                    <a:t>מיחזור חמרים</a:t>
                  </a:r>
                </a:p>
                <a:p>
                  <a:pPr algn="ctr">
                    <a:lnSpc>
                      <a:spcPct val="60000"/>
                    </a:lnSpc>
                  </a:pPr>
                  <a:r>
                    <a:rPr lang="he-IL" sz="1800" b="0"/>
                    <a:t>בית גידול</a:t>
                  </a:r>
                  <a:endParaRPr lang="en-US" sz="1800" b="0"/>
                </a:p>
                <a:p>
                  <a:pPr algn="ctr">
                    <a:lnSpc>
                      <a:spcPct val="60000"/>
                    </a:lnSpc>
                  </a:pPr>
                  <a:endParaRPr lang="he-IL" sz="1800" b="0"/>
                </a:p>
              </p:txBody>
            </p:sp>
            <p:cxnSp>
              <p:nvCxnSpPr>
                <p:cNvPr id="35" name="Elbow Connector 34"/>
                <p:cNvCxnSpPr/>
                <p:nvPr/>
              </p:nvCxnSpPr>
              <p:spPr>
                <a:xfrm flipV="1">
                  <a:off x="2667000" y="5075237"/>
                  <a:ext cx="568325" cy="247650"/>
                </a:xfrm>
                <a:prstGeom prst="bentConnector3">
                  <a:avLst>
                    <a:gd name="adj1" fmla="val 96290"/>
                  </a:avLst>
                </a:prstGeom>
                <a:ln w="38100" cmpd="sng">
                  <a:solidFill>
                    <a:srgbClr val="FFFF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 bwMode="auto">
                <a:xfrm flipV="1">
                  <a:off x="2170113" y="4876799"/>
                  <a:ext cx="0" cy="249238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0" name="Snip Same Side Corner Rectangle 39"/>
                <p:cNvSpPr/>
                <p:nvPr/>
              </p:nvSpPr>
              <p:spPr>
                <a:xfrm>
                  <a:off x="76200" y="3505200"/>
                  <a:ext cx="4191000" cy="2674937"/>
                </a:xfrm>
                <a:prstGeom prst="snip2SameRect">
                  <a:avLst/>
                </a:prstGeom>
                <a:noFill/>
                <a:ln w="57150" cmpd="sng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533400" y="3429000"/>
                  <a:ext cx="3276600" cy="43497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tIns="0" rtlCol="1" anchor="ctr" anchorCtr="1"/>
                <a:lstStyle/>
                <a:p>
                  <a:pPr algn="r">
                    <a:defRPr/>
                  </a:pPr>
                  <a:r>
                    <a:rPr lang="he-IL" sz="3600" b="0" dirty="0">
                      <a:solidFill>
                        <a:srgbClr val="FFFFFF"/>
                      </a:solidFill>
                      <a:cs typeface="Arial" charset="0"/>
                    </a:rPr>
                    <a:t>שרותים ותועלות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667000" y="4770438"/>
                  <a:ext cx="1419225" cy="304800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tIns="0" bIns="46800" rtlCol="1" anchor="ctr" anchorCtr="1"/>
                <a:lstStyle/>
                <a:p>
                  <a:pPr algn="r">
                    <a:defRPr/>
                  </a:pPr>
                  <a:r>
                    <a:rPr lang="he-IL" sz="2000" dirty="0">
                      <a:solidFill>
                        <a:srgbClr val="FFFFFF"/>
                      </a:solidFill>
                    </a:rPr>
                    <a:t>אספקה</a:t>
                  </a:r>
                </a:p>
              </p:txBody>
            </p:sp>
            <p:sp>
              <p:nvSpPr>
                <p:cNvPr id="33818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1447800" y="3810000"/>
                  <a:ext cx="1066800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he-IL" sz="2000" b="0">
                      <a:solidFill>
                        <a:srgbClr val="FFFFFF"/>
                      </a:solidFill>
                    </a:rPr>
                    <a:t>האבקה</a:t>
                  </a:r>
                </a:p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he-IL" sz="2000" b="0">
                      <a:solidFill>
                        <a:srgbClr val="FFFFFF"/>
                      </a:solidFill>
                    </a:rPr>
                    <a:t>מזיקים</a:t>
                  </a:r>
                </a:p>
              </p:txBody>
            </p:sp>
            <p:cxnSp>
              <p:nvCxnSpPr>
                <p:cNvPr id="53" name="Straight Arrow Connector 52"/>
                <p:cNvCxnSpPr/>
                <p:nvPr/>
              </p:nvCxnSpPr>
              <p:spPr bwMode="auto">
                <a:xfrm flipV="1">
                  <a:off x="3352800" y="4572000"/>
                  <a:ext cx="0" cy="22860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3820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1505726" y="4248928"/>
                  <a:ext cx="990600" cy="627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he-IL" sz="2000" b="0">
                      <a:solidFill>
                        <a:srgbClr val="FFFFFF"/>
                      </a:solidFill>
                    </a:rPr>
                    <a:t>אקלים </a:t>
                  </a:r>
                </a:p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he-IL" sz="1600" b="0">
                      <a:solidFill>
                        <a:srgbClr val="FFFFFF"/>
                      </a:solidFill>
                    </a:rPr>
                    <a:t>)מקומי,</a:t>
                  </a:r>
                  <a:r>
                    <a:rPr lang="he-IL" sz="1800" b="0">
                      <a:solidFill>
                        <a:srgbClr val="FFFFFF"/>
                      </a:solidFill>
                    </a:rPr>
                    <a:t> גלובלי(</a:t>
                  </a:r>
                  <a:endParaRPr 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821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381000" y="3962400"/>
                  <a:ext cx="1219200" cy="990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he-IL" sz="2000" b="0">
                      <a:solidFill>
                        <a:schemeClr val="bg1"/>
                      </a:solidFill>
                    </a:rPr>
                    <a:t>מים</a:t>
                  </a:r>
                </a:p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he-IL" sz="1600" b="0">
                      <a:solidFill>
                        <a:schemeClr val="bg1"/>
                      </a:solidFill>
                    </a:rPr>
                    <a:t>)</a:t>
                  </a:r>
                  <a:r>
                    <a:rPr lang="he-IL" sz="1800" b="0">
                      <a:solidFill>
                        <a:schemeClr val="bg1"/>
                      </a:solidFill>
                    </a:rPr>
                    <a:t>למאגרים(</a:t>
                  </a:r>
                </a:p>
                <a:p>
                  <a:pPr algn="r" eaLnBrk="1" hangingPunct="1">
                    <a:lnSpc>
                      <a:spcPct val="70000"/>
                    </a:lnSpc>
                  </a:pPr>
                  <a:r>
                    <a:rPr lang="he-IL" sz="2000" b="0">
                      <a:solidFill>
                        <a:schemeClr val="bg1"/>
                      </a:solidFill>
                    </a:rPr>
                    <a:t>שטפונות </a:t>
                  </a:r>
                  <a:endParaRPr lang="en-US" sz="2000" b="0">
                    <a:solidFill>
                      <a:schemeClr val="bg1"/>
                    </a:solidFill>
                  </a:endParaRPr>
                </a:p>
                <a:p>
                  <a:pPr algn="r" eaLnBrk="1" hangingPunct="1">
                    <a:lnSpc>
                      <a:spcPct val="70000"/>
                    </a:lnSpc>
                  </a:pPr>
                  <a:r>
                    <a:rPr lang="he-IL" sz="2000" b="0">
                      <a:solidFill>
                        <a:schemeClr val="bg1"/>
                      </a:solidFill>
                    </a:rPr>
                    <a:t>סחף</a:t>
                  </a:r>
                  <a:endParaRPr lang="en-US" sz="1800" b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4" name="Straight Arrow Connector 33"/>
                <p:cNvCxnSpPr/>
                <p:nvPr/>
              </p:nvCxnSpPr>
              <p:spPr bwMode="auto">
                <a:xfrm flipV="1">
                  <a:off x="1295400" y="4862512"/>
                  <a:ext cx="0" cy="249237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2895600" y="4038600"/>
            <a:ext cx="99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000" b="0" dirty="0">
                <a:solidFill>
                  <a:srgbClr val="FFFFFF"/>
                </a:solidFill>
              </a:rPr>
              <a:t>מיני בר לביות</a:t>
            </a:r>
            <a:endParaRPr lang="he-IL" sz="1600" b="0" dirty="0">
              <a:solidFill>
                <a:srgbClr val="FFFFFF"/>
              </a:solidFill>
            </a:endParaRPr>
          </a:p>
        </p:txBody>
      </p: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685800" y="449580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400" b="0">
                <a:solidFill>
                  <a:srgbClr val="FFFFFF"/>
                </a:solidFill>
              </a:rPr>
              <a:t>אקלים גלובלי</a:t>
            </a:r>
            <a:endParaRPr lang="en-US" sz="2000" b="0">
              <a:solidFill>
                <a:schemeClr val="bg1"/>
              </a:solidFill>
            </a:endParaRPr>
          </a:p>
        </p:txBody>
      </p:sp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334963" y="2667000"/>
            <a:ext cx="42370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3600" b="0">
                <a:solidFill>
                  <a:srgbClr val="FFFFFF"/>
                </a:solidFill>
              </a:rPr>
              <a:t>מערכות אקולוגיות </a:t>
            </a:r>
            <a:r>
              <a:rPr lang="he-IL" sz="3600">
                <a:solidFill>
                  <a:schemeClr val="bg1"/>
                </a:solidFill>
              </a:rPr>
              <a:t>טבעיות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5" name="Left Arrow 54"/>
          <p:cNvSpPr/>
          <p:nvPr/>
        </p:nvSpPr>
        <p:spPr bwMode="auto">
          <a:xfrm rot="5400000">
            <a:off x="6515100" y="3543300"/>
            <a:ext cx="8382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7732 L 0.5 0.0995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111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3888 L -0.02657 0.4832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22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8" grpId="0"/>
      <p:bldP spid="49" grpId="0"/>
      <p:bldP spid="50" grpId="0"/>
      <p:bldP spid="50" grpId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6" name="TextBox 12"/>
          <p:cNvSpPr txBox="1">
            <a:spLocks noChangeArrowheads="1"/>
          </p:cNvSpPr>
          <p:nvPr/>
        </p:nvSpPr>
        <p:spPr bwMode="auto">
          <a:xfrm>
            <a:off x="6748463" y="762000"/>
            <a:ext cx="2471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e-IL" sz="4000"/>
              <a:t>החקלאית</a:t>
            </a:r>
            <a:endParaRPr lang="en-US" sz="4000"/>
          </a:p>
        </p:txBody>
      </p:sp>
      <p:pic>
        <p:nvPicPr>
          <p:cNvPr id="3174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362075"/>
            <a:ext cx="21653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8375"/>
            <a:ext cx="21367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Left Arrow 16"/>
          <p:cNvSpPr/>
          <p:nvPr/>
        </p:nvSpPr>
        <p:spPr bwMode="auto">
          <a:xfrm>
            <a:off x="3608388" y="1738313"/>
            <a:ext cx="1143000" cy="62388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8" name="TextBox 21"/>
          <p:cNvSpPr txBox="1">
            <a:spLocks noChangeArrowheads="1"/>
          </p:cNvSpPr>
          <p:nvPr/>
        </p:nvSpPr>
        <p:spPr bwMode="auto">
          <a:xfrm>
            <a:off x="6781800" y="34925"/>
            <a:ext cx="2362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he-IL" sz="3600" b="0">
                <a:latin typeface="Arial Rounded MT Bold" charset="0"/>
                <a:cs typeface="Arial Rounded MT Bold" charset="0"/>
              </a:rPr>
              <a:t>המערכת האקולוגית</a:t>
            </a:r>
            <a:endParaRPr lang="en-US" sz="3600">
              <a:latin typeface="Arial Rounded MT Bold" charset="0"/>
              <a:cs typeface="Arial Rounded MT Bold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648200" y="4106863"/>
            <a:ext cx="4267200" cy="2751137"/>
            <a:chOff x="76200" y="3429000"/>
            <a:chExt cx="4267200" cy="2751137"/>
          </a:xfrm>
        </p:grpSpPr>
        <p:sp>
          <p:nvSpPr>
            <p:cNvPr id="35877" name="TextBox 12"/>
            <p:cNvSpPr txBox="1">
              <a:spLocks noChangeArrowheads="1"/>
            </p:cNvSpPr>
            <p:nvPr/>
          </p:nvSpPr>
          <p:spPr bwMode="auto">
            <a:xfrm>
              <a:off x="2362200" y="3962400"/>
              <a:ext cx="19812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he-IL" sz="2000" b="0">
                  <a:solidFill>
                    <a:srgbClr val="FFFFFF"/>
                  </a:solidFill>
                </a:rPr>
                <a:t>משאבים גנטיים</a:t>
              </a:r>
            </a:p>
            <a:p>
              <a:pPr algn="ctr" eaLnBrk="1" hangingPunct="1">
                <a:lnSpc>
                  <a:spcPct val="70000"/>
                </a:lnSpc>
              </a:pPr>
              <a:r>
                <a:rPr lang="he-IL" sz="1600" b="0">
                  <a:solidFill>
                    <a:srgbClr val="FFFFFF"/>
                  </a:solidFill>
                </a:rPr>
                <a:t>)אבות וקרובים(</a:t>
              </a:r>
            </a:p>
            <a:p>
              <a:pPr algn="ctr" eaLnBrk="1" hangingPunct="1">
                <a:lnSpc>
                  <a:spcPct val="70000"/>
                </a:lnSpc>
              </a:pPr>
              <a:r>
                <a:rPr lang="he-IL" sz="2000" b="0">
                  <a:solidFill>
                    <a:srgbClr val="FFFFFF"/>
                  </a:solidFill>
                </a:rPr>
                <a:t>מיני בר לביות</a:t>
              </a:r>
            </a:p>
          </p:txBody>
        </p:sp>
        <p:grpSp>
          <p:nvGrpSpPr>
            <p:cNvPr id="35878" name="Group 7"/>
            <p:cNvGrpSpPr>
              <a:grpSpLocks/>
            </p:cNvGrpSpPr>
            <p:nvPr/>
          </p:nvGrpSpPr>
          <p:grpSpPr bwMode="auto">
            <a:xfrm>
              <a:off x="76200" y="3429000"/>
              <a:ext cx="4191000" cy="2751137"/>
              <a:chOff x="76200" y="3429000"/>
              <a:chExt cx="4191000" cy="275113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914400" y="5149850"/>
                <a:ext cx="1600200" cy="4572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tIns="0" rtlCol="1" anchor="b"/>
              <a:lstStyle/>
              <a:p>
                <a:pPr algn="r">
                  <a:defRPr/>
                </a:pPr>
                <a:r>
                  <a:rPr lang="he-IL" sz="4000" dirty="0">
                    <a:solidFill>
                      <a:srgbClr val="FFFFFF"/>
                    </a:solidFill>
                  </a:rPr>
                  <a:t>ויסות</a:t>
                </a:r>
              </a:p>
            </p:txBody>
          </p:sp>
          <p:grpSp>
            <p:nvGrpSpPr>
              <p:cNvPr id="35880" name="Group 6"/>
              <p:cNvGrpSpPr>
                <a:grpSpLocks/>
              </p:cNvGrpSpPr>
              <p:nvPr/>
            </p:nvGrpSpPr>
            <p:grpSpPr bwMode="auto">
              <a:xfrm>
                <a:off x="76200" y="3429000"/>
                <a:ext cx="4191000" cy="2751137"/>
                <a:chOff x="76200" y="3429000"/>
                <a:chExt cx="4191000" cy="2751137"/>
              </a:xfrm>
            </p:grpSpPr>
            <p:cxnSp>
              <p:nvCxnSpPr>
                <p:cNvPr id="32" name="Elbow Connector 31"/>
                <p:cNvCxnSpPr/>
                <p:nvPr/>
              </p:nvCxnSpPr>
              <p:spPr>
                <a:xfrm rot="5400000" flipH="1" flipV="1">
                  <a:off x="2779713" y="5105400"/>
                  <a:ext cx="762000" cy="609600"/>
                </a:xfrm>
                <a:prstGeom prst="bentConnector3">
                  <a:avLst>
                    <a:gd name="adj1" fmla="val 8676"/>
                  </a:avLst>
                </a:prstGeom>
                <a:ln w="57150" cmpd="sng">
                  <a:solidFill>
                    <a:srgbClr val="FFFF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882" name="Rectangle 54"/>
                <p:cNvSpPr>
                  <a:spLocks noChangeArrowheads="1"/>
                </p:cNvSpPr>
                <p:nvPr/>
              </p:nvSpPr>
              <p:spPr bwMode="auto">
                <a:xfrm>
                  <a:off x="1330325" y="5456238"/>
                  <a:ext cx="1611313" cy="533400"/>
                </a:xfrm>
                <a:prstGeom prst="rect">
                  <a:avLst/>
                </a:prstGeom>
                <a:solidFill>
                  <a:srgbClr val="CCFFCC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>
                    <a:lnSpc>
                      <a:spcPct val="60000"/>
                    </a:lnSpc>
                  </a:pPr>
                  <a:r>
                    <a:rPr lang="he-IL" sz="1800" b="0"/>
                    <a:t>ייצור ראשוני</a:t>
                  </a:r>
                </a:p>
                <a:p>
                  <a:pPr algn="ctr">
                    <a:lnSpc>
                      <a:spcPct val="60000"/>
                    </a:lnSpc>
                  </a:pPr>
                  <a:r>
                    <a:rPr lang="he-IL" sz="1800" b="0"/>
                    <a:t>מיחזור חמרים</a:t>
                  </a:r>
                </a:p>
                <a:p>
                  <a:pPr algn="ctr">
                    <a:lnSpc>
                      <a:spcPct val="60000"/>
                    </a:lnSpc>
                  </a:pPr>
                  <a:r>
                    <a:rPr lang="he-IL" sz="1800" b="0"/>
                    <a:t>בית גידול</a:t>
                  </a:r>
                  <a:endParaRPr lang="en-US" sz="1800" b="0"/>
                </a:p>
                <a:p>
                  <a:pPr algn="ctr">
                    <a:lnSpc>
                      <a:spcPct val="60000"/>
                    </a:lnSpc>
                  </a:pPr>
                  <a:endParaRPr lang="he-IL" sz="1800" b="0"/>
                </a:p>
              </p:txBody>
            </p:sp>
            <p:cxnSp>
              <p:nvCxnSpPr>
                <p:cNvPr id="35" name="Elbow Connector 34"/>
                <p:cNvCxnSpPr/>
                <p:nvPr/>
              </p:nvCxnSpPr>
              <p:spPr>
                <a:xfrm flipV="1">
                  <a:off x="2667000" y="5075237"/>
                  <a:ext cx="568325" cy="247650"/>
                </a:xfrm>
                <a:prstGeom prst="bentConnector3">
                  <a:avLst>
                    <a:gd name="adj1" fmla="val 96290"/>
                  </a:avLst>
                </a:prstGeom>
                <a:ln w="38100" cmpd="sng">
                  <a:solidFill>
                    <a:srgbClr val="FFFFFF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/>
                <p:nvPr/>
              </p:nvCxnSpPr>
              <p:spPr bwMode="auto">
                <a:xfrm flipV="1">
                  <a:off x="2170113" y="4876800"/>
                  <a:ext cx="0" cy="249237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0" name="Snip Same Side Corner Rectangle 39"/>
                <p:cNvSpPr/>
                <p:nvPr/>
              </p:nvSpPr>
              <p:spPr>
                <a:xfrm>
                  <a:off x="76200" y="3505200"/>
                  <a:ext cx="4191000" cy="2674937"/>
                </a:xfrm>
                <a:prstGeom prst="snip2SameRect">
                  <a:avLst/>
                </a:prstGeom>
                <a:noFill/>
                <a:ln w="57150" cmpd="sng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533400" y="3429000"/>
                  <a:ext cx="3276600" cy="434975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tIns="0" rtlCol="1" anchor="ctr" anchorCtr="1"/>
                <a:lstStyle/>
                <a:p>
                  <a:pPr algn="r">
                    <a:defRPr/>
                  </a:pPr>
                  <a:r>
                    <a:rPr lang="he-IL" sz="3600" b="0" dirty="0" smtClean="0">
                      <a:solidFill>
                        <a:srgbClr val="FFFFFF"/>
                      </a:solidFill>
                      <a:cs typeface="Arial" charset="0"/>
                    </a:rPr>
                    <a:t>שרותים</a:t>
                  </a:r>
                  <a:endParaRPr lang="he-IL" sz="3600" b="0" dirty="0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667000" y="4770437"/>
                  <a:ext cx="1419225" cy="304800"/>
                </a:xfrm>
                <a:prstGeom prst="rect">
                  <a:avLst/>
                </a:prstGeom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tIns="0" bIns="46800" rtlCol="1" anchor="ctr" anchorCtr="1"/>
                <a:lstStyle/>
                <a:p>
                  <a:pPr algn="r">
                    <a:defRPr/>
                  </a:pPr>
                  <a:r>
                    <a:rPr lang="he-IL" sz="2000" dirty="0">
                      <a:solidFill>
                        <a:srgbClr val="FFFFFF"/>
                      </a:solidFill>
                    </a:rPr>
                    <a:t>אספקה</a:t>
                  </a:r>
                </a:p>
              </p:txBody>
            </p:sp>
            <p:sp>
              <p:nvSpPr>
                <p:cNvPr id="35888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1447800" y="3810000"/>
                  <a:ext cx="1066800" cy="5334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he-IL" sz="2000" b="0">
                      <a:solidFill>
                        <a:srgbClr val="FFFFFF"/>
                      </a:solidFill>
                    </a:rPr>
                    <a:t>האבקה</a:t>
                  </a:r>
                </a:p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he-IL" sz="2000" b="0">
                      <a:solidFill>
                        <a:srgbClr val="FFFFFF"/>
                      </a:solidFill>
                    </a:rPr>
                    <a:t>מזיקים</a:t>
                  </a:r>
                </a:p>
              </p:txBody>
            </p:sp>
            <p:cxnSp>
              <p:nvCxnSpPr>
                <p:cNvPr id="53" name="Straight Arrow Connector 52"/>
                <p:cNvCxnSpPr/>
                <p:nvPr/>
              </p:nvCxnSpPr>
              <p:spPr bwMode="auto">
                <a:xfrm flipV="1">
                  <a:off x="3352800" y="4572000"/>
                  <a:ext cx="0" cy="228600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5890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1505726" y="4248928"/>
                  <a:ext cx="990600" cy="6278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he-IL" sz="2000" b="0">
                      <a:solidFill>
                        <a:srgbClr val="FFFFFF"/>
                      </a:solidFill>
                    </a:rPr>
                    <a:t>אקלים </a:t>
                  </a:r>
                </a:p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he-IL" sz="1600" b="0">
                      <a:solidFill>
                        <a:srgbClr val="FFFFFF"/>
                      </a:solidFill>
                    </a:rPr>
                    <a:t>)מקומי,</a:t>
                  </a:r>
                  <a:r>
                    <a:rPr lang="he-IL" sz="1800" b="0">
                      <a:solidFill>
                        <a:srgbClr val="FFFFFF"/>
                      </a:solidFill>
                    </a:rPr>
                    <a:t> גלובלי(</a:t>
                  </a:r>
                  <a:endParaRPr lang="en-US" sz="1800" b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891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381000" y="3962400"/>
                  <a:ext cx="1219200" cy="990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he-IL" sz="2000" b="0">
                      <a:solidFill>
                        <a:schemeClr val="bg1"/>
                      </a:solidFill>
                    </a:rPr>
                    <a:t>מים</a:t>
                  </a:r>
                </a:p>
                <a:p>
                  <a:pPr algn="ctr" eaLnBrk="1" hangingPunct="1">
                    <a:lnSpc>
                      <a:spcPct val="70000"/>
                    </a:lnSpc>
                  </a:pPr>
                  <a:r>
                    <a:rPr lang="he-IL" sz="1600" b="0">
                      <a:solidFill>
                        <a:schemeClr val="bg1"/>
                      </a:solidFill>
                    </a:rPr>
                    <a:t>)</a:t>
                  </a:r>
                  <a:r>
                    <a:rPr lang="he-IL" sz="1800" b="0">
                      <a:solidFill>
                        <a:schemeClr val="bg1"/>
                      </a:solidFill>
                    </a:rPr>
                    <a:t>למאגרים(</a:t>
                  </a:r>
                </a:p>
                <a:p>
                  <a:pPr algn="r" eaLnBrk="1" hangingPunct="1">
                    <a:lnSpc>
                      <a:spcPct val="70000"/>
                    </a:lnSpc>
                  </a:pPr>
                  <a:r>
                    <a:rPr lang="he-IL" sz="2000" b="0">
                      <a:solidFill>
                        <a:schemeClr val="bg1"/>
                      </a:solidFill>
                    </a:rPr>
                    <a:t>שטפונות </a:t>
                  </a:r>
                  <a:endParaRPr lang="en-US" sz="2000" b="0">
                    <a:solidFill>
                      <a:schemeClr val="bg1"/>
                    </a:solidFill>
                  </a:endParaRPr>
                </a:p>
                <a:p>
                  <a:pPr algn="r" eaLnBrk="1" hangingPunct="1">
                    <a:lnSpc>
                      <a:spcPct val="70000"/>
                    </a:lnSpc>
                  </a:pPr>
                  <a:r>
                    <a:rPr lang="he-IL" sz="2000" b="0">
                      <a:solidFill>
                        <a:schemeClr val="bg1"/>
                      </a:solidFill>
                    </a:rPr>
                    <a:t>סחף</a:t>
                  </a:r>
                  <a:endParaRPr lang="en-US" sz="1800" b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34" name="Straight Arrow Connector 33"/>
                <p:cNvCxnSpPr/>
                <p:nvPr/>
              </p:nvCxnSpPr>
              <p:spPr bwMode="auto">
                <a:xfrm flipV="1">
                  <a:off x="1295400" y="4862512"/>
                  <a:ext cx="0" cy="249238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93534" y="5956428"/>
            <a:ext cx="42370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3600" b="0" dirty="0">
                <a:solidFill>
                  <a:srgbClr val="FFFFFF"/>
                </a:solidFill>
              </a:rPr>
              <a:t>מערכות אקולוגיות </a:t>
            </a:r>
            <a:r>
              <a:rPr lang="he-IL" sz="3600" dirty="0">
                <a:solidFill>
                  <a:schemeClr val="bg1"/>
                </a:solidFill>
              </a:rPr>
              <a:t>טבעיות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5400" y="3070225"/>
            <a:ext cx="1600200" cy="434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rtlCol="1" anchor="ctr" anchorCtr="1"/>
          <a:lstStyle/>
          <a:p>
            <a:pPr algn="r">
              <a:defRPr/>
            </a:pPr>
            <a:r>
              <a:rPr lang="he-IL" sz="2800" b="0" dirty="0" smtClean="0">
                <a:solidFill>
                  <a:srgbClr val="FFFFFF"/>
                </a:solidFill>
                <a:cs typeface="Arial" charset="0"/>
              </a:rPr>
              <a:t>תועלות</a:t>
            </a:r>
            <a:endParaRPr lang="he-IL" sz="2800" b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0163" y="5449888"/>
            <a:ext cx="1765300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1" anchor="b">
            <a:spAutoFit/>
          </a:bodyPr>
          <a:lstStyle/>
          <a:p>
            <a:pPr algn="ctr">
              <a:defRPr/>
            </a:pPr>
            <a:r>
              <a:rPr lang="he-IL" sz="3600" dirty="0">
                <a:solidFill>
                  <a:srgbClr val="FFFFFF"/>
                </a:solidFill>
                <a:cs typeface="Arial" charset="0"/>
              </a:rPr>
              <a:t>שרותים</a:t>
            </a:r>
          </a:p>
        </p:txBody>
      </p:sp>
      <p:cxnSp>
        <p:nvCxnSpPr>
          <p:cNvPr id="52" name="Elbow Connector 51"/>
          <p:cNvCxnSpPr/>
          <p:nvPr/>
        </p:nvCxnSpPr>
        <p:spPr>
          <a:xfrm flipV="1">
            <a:off x="2667000" y="4865688"/>
            <a:ext cx="990600" cy="696912"/>
          </a:xfrm>
          <a:prstGeom prst="bentConnector3">
            <a:avLst>
              <a:gd name="adj1" fmla="val 100591"/>
            </a:avLst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6200000" flipV="1">
            <a:off x="647700" y="4838700"/>
            <a:ext cx="685800" cy="609600"/>
          </a:xfrm>
          <a:prstGeom prst="bentConnector3">
            <a:avLst>
              <a:gd name="adj1" fmla="val 1023"/>
            </a:avLst>
          </a:prstGeom>
          <a:ln w="5715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371600" y="5354638"/>
            <a:ext cx="1295400" cy="284162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he-IL" sz="2800" b="0">
                <a:solidFill>
                  <a:srgbClr val="FFFFFF"/>
                </a:solidFill>
              </a:rPr>
              <a:t>תמיכה</a:t>
            </a:r>
            <a:endParaRPr lang="en-US" sz="2800" b="0">
              <a:solidFill>
                <a:srgbClr val="FFFFFF"/>
              </a:solidFill>
            </a:endParaRPr>
          </a:p>
          <a:p>
            <a:pPr algn="ctr">
              <a:lnSpc>
                <a:spcPct val="60000"/>
              </a:lnSpc>
            </a:pPr>
            <a:endParaRPr lang="he-IL" sz="1800" b="0"/>
          </a:p>
        </p:txBody>
      </p:sp>
      <p:sp>
        <p:nvSpPr>
          <p:cNvPr id="56" name="TextBox 55"/>
          <p:cNvSpPr txBox="1"/>
          <p:nvPr/>
        </p:nvSpPr>
        <p:spPr>
          <a:xfrm>
            <a:off x="3000375" y="4495800"/>
            <a:ext cx="1419225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46800" rtlCol="1" anchor="ctr" anchorCtr="1"/>
          <a:lstStyle/>
          <a:p>
            <a:pPr algn="r">
              <a:defRPr/>
            </a:pPr>
            <a:r>
              <a:rPr lang="he-IL" sz="2800" dirty="0">
                <a:solidFill>
                  <a:schemeClr val="bg1"/>
                </a:solidFill>
              </a:rPr>
              <a:t>אספקה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4495800"/>
            <a:ext cx="1371600" cy="304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46800" rtlCol="1" anchor="ctr" anchorCtr="1"/>
          <a:lstStyle/>
          <a:p>
            <a:pPr algn="r">
              <a:defRPr/>
            </a:pPr>
            <a:r>
              <a:rPr lang="he-IL" sz="2800" dirty="0">
                <a:solidFill>
                  <a:schemeClr val="bg1"/>
                </a:solidFill>
              </a:rPr>
              <a:t>תרבות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47800" y="4876800"/>
            <a:ext cx="1143000" cy="381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rtlCol="1" anchor="b"/>
          <a:lstStyle/>
          <a:p>
            <a:pPr algn="r">
              <a:defRPr/>
            </a:pPr>
            <a:r>
              <a:rPr lang="he-IL" sz="2800" dirty="0">
                <a:solidFill>
                  <a:schemeClr val="bg1"/>
                </a:solidFill>
              </a:rPr>
              <a:t>ויסות</a:t>
            </a:r>
          </a:p>
        </p:txBody>
      </p:sp>
      <p:cxnSp>
        <p:nvCxnSpPr>
          <p:cNvPr id="59" name="Elbow Connector 58"/>
          <p:cNvCxnSpPr/>
          <p:nvPr/>
        </p:nvCxnSpPr>
        <p:spPr>
          <a:xfrm flipV="1">
            <a:off x="2514600" y="4800600"/>
            <a:ext cx="762000" cy="304800"/>
          </a:xfrm>
          <a:prstGeom prst="bentConnector3">
            <a:avLst>
              <a:gd name="adj1" fmla="val 102633"/>
            </a:avLst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 rot="10800000">
            <a:off x="908050" y="4765675"/>
            <a:ext cx="615950" cy="263525"/>
          </a:xfrm>
          <a:prstGeom prst="bentConnector3">
            <a:avLst>
              <a:gd name="adj1" fmla="val 98140"/>
            </a:avLst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Snip Same Side Corner Rectangle 60"/>
          <p:cNvSpPr/>
          <p:nvPr/>
        </p:nvSpPr>
        <p:spPr>
          <a:xfrm>
            <a:off x="55563" y="3124200"/>
            <a:ext cx="4364037" cy="2895600"/>
          </a:xfrm>
          <a:prstGeom prst="snip2Same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639763" y="1912938"/>
            <a:ext cx="24511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800">
                <a:cs typeface="Arial" charset="0"/>
              </a:rPr>
              <a:t>מערכת אקולוגית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800">
                <a:cs typeface="Arial" charset="0"/>
              </a:rPr>
              <a:t>מבונה</a:t>
            </a:r>
            <a:endParaRPr lang="en-US" sz="2800">
              <a:cs typeface="Arial" charset="0"/>
            </a:endParaRPr>
          </a:p>
        </p:txBody>
      </p:sp>
      <p:sp>
        <p:nvSpPr>
          <p:cNvPr id="68" name="Freeform 33"/>
          <p:cNvSpPr>
            <a:spLocks/>
          </p:cNvSpPr>
          <p:nvPr/>
        </p:nvSpPr>
        <p:spPr bwMode="auto">
          <a:xfrm>
            <a:off x="457200" y="1884363"/>
            <a:ext cx="4087813" cy="1239837"/>
          </a:xfrm>
          <a:custGeom>
            <a:avLst/>
            <a:gdLst>
              <a:gd name="T0" fmla="*/ 2407 w 2575"/>
              <a:gd name="T1" fmla="*/ 680 h 781"/>
              <a:gd name="T2" fmla="*/ 2519 w 2575"/>
              <a:gd name="T3" fmla="*/ 640 h 781"/>
              <a:gd name="T4" fmla="*/ 2275 w 2575"/>
              <a:gd name="T5" fmla="*/ 576 h 781"/>
              <a:gd name="T6" fmla="*/ 1911 w 2575"/>
              <a:gd name="T7" fmla="*/ 528 h 781"/>
              <a:gd name="T8" fmla="*/ 2103 w 2575"/>
              <a:gd name="T9" fmla="*/ 536 h 781"/>
              <a:gd name="T10" fmla="*/ 2179 w 2575"/>
              <a:gd name="T11" fmla="*/ 520 h 781"/>
              <a:gd name="T12" fmla="*/ 2175 w 2575"/>
              <a:gd name="T13" fmla="*/ 500 h 781"/>
              <a:gd name="T14" fmla="*/ 2071 w 2575"/>
              <a:gd name="T15" fmla="*/ 452 h 781"/>
              <a:gd name="T16" fmla="*/ 1915 w 2575"/>
              <a:gd name="T17" fmla="*/ 412 h 781"/>
              <a:gd name="T18" fmla="*/ 1967 w 2575"/>
              <a:gd name="T19" fmla="*/ 404 h 781"/>
              <a:gd name="T20" fmla="*/ 1935 w 2575"/>
              <a:gd name="T21" fmla="*/ 352 h 781"/>
              <a:gd name="T22" fmla="*/ 1831 w 2575"/>
              <a:gd name="T23" fmla="*/ 324 h 781"/>
              <a:gd name="T24" fmla="*/ 1675 w 2575"/>
              <a:gd name="T25" fmla="*/ 284 h 781"/>
              <a:gd name="T26" fmla="*/ 1683 w 2575"/>
              <a:gd name="T27" fmla="*/ 264 h 781"/>
              <a:gd name="T28" fmla="*/ 1739 w 2575"/>
              <a:gd name="T29" fmla="*/ 200 h 781"/>
              <a:gd name="T30" fmla="*/ 1695 w 2575"/>
              <a:gd name="T31" fmla="*/ 112 h 781"/>
              <a:gd name="T32" fmla="*/ 1431 w 2575"/>
              <a:gd name="T33" fmla="*/ 72 h 781"/>
              <a:gd name="T34" fmla="*/ 1099 w 2575"/>
              <a:gd name="T35" fmla="*/ 64 h 781"/>
              <a:gd name="T36" fmla="*/ 959 w 2575"/>
              <a:gd name="T37" fmla="*/ 92 h 781"/>
              <a:gd name="T38" fmla="*/ 599 w 2575"/>
              <a:gd name="T39" fmla="*/ 72 h 781"/>
              <a:gd name="T40" fmla="*/ 339 w 2575"/>
              <a:gd name="T41" fmla="*/ 28 h 781"/>
              <a:gd name="T42" fmla="*/ 127 w 2575"/>
              <a:gd name="T43" fmla="*/ 12 h 781"/>
              <a:gd name="T44" fmla="*/ 11 w 2575"/>
              <a:gd name="T45" fmla="*/ 80 h 781"/>
              <a:gd name="T46" fmla="*/ 63 w 2575"/>
              <a:gd name="T47" fmla="*/ 216 h 781"/>
              <a:gd name="T48" fmla="*/ 123 w 2575"/>
              <a:gd name="T49" fmla="*/ 420 h 781"/>
              <a:gd name="T50" fmla="*/ 99 w 2575"/>
              <a:gd name="T51" fmla="*/ 432 h 781"/>
              <a:gd name="T52" fmla="*/ 191 w 2575"/>
              <a:gd name="T53" fmla="*/ 560 h 781"/>
              <a:gd name="T54" fmla="*/ 319 w 2575"/>
              <a:gd name="T55" fmla="*/ 576 h 781"/>
              <a:gd name="T56" fmla="*/ 543 w 2575"/>
              <a:gd name="T57" fmla="*/ 608 h 781"/>
              <a:gd name="T58" fmla="*/ 799 w 2575"/>
              <a:gd name="T59" fmla="*/ 628 h 781"/>
              <a:gd name="T60" fmla="*/ 907 w 2575"/>
              <a:gd name="T61" fmla="*/ 612 h 781"/>
              <a:gd name="T62" fmla="*/ 1267 w 2575"/>
              <a:gd name="T63" fmla="*/ 588 h 781"/>
              <a:gd name="T64" fmla="*/ 1367 w 2575"/>
              <a:gd name="T65" fmla="*/ 616 h 781"/>
              <a:gd name="T66" fmla="*/ 1483 w 2575"/>
              <a:gd name="T67" fmla="*/ 660 h 781"/>
              <a:gd name="T68" fmla="*/ 1699 w 2575"/>
              <a:gd name="T69" fmla="*/ 700 h 781"/>
              <a:gd name="T70" fmla="*/ 1743 w 2575"/>
              <a:gd name="T71" fmla="*/ 708 h 781"/>
              <a:gd name="T72" fmla="*/ 1971 w 2575"/>
              <a:gd name="T73" fmla="*/ 780 h 781"/>
              <a:gd name="T74" fmla="*/ 2179 w 2575"/>
              <a:gd name="T75" fmla="*/ 764 h 781"/>
              <a:gd name="T76" fmla="*/ 2115 w 2575"/>
              <a:gd name="T77" fmla="*/ 688 h 781"/>
              <a:gd name="T78" fmla="*/ 2279 w 2575"/>
              <a:gd name="T79" fmla="*/ 692 h 781"/>
              <a:gd name="T80" fmla="*/ 2447 w 2575"/>
              <a:gd name="T81" fmla="*/ 684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75" h="781">
                <a:moveTo>
                  <a:pt x="2259" y="684"/>
                </a:moveTo>
                <a:cubicBezTo>
                  <a:pt x="2309" y="676"/>
                  <a:pt x="2356" y="677"/>
                  <a:pt x="2407" y="680"/>
                </a:cubicBezTo>
                <a:cubicBezTo>
                  <a:pt x="2469" y="677"/>
                  <a:pt x="2516" y="666"/>
                  <a:pt x="2575" y="660"/>
                </a:cubicBezTo>
                <a:cubicBezTo>
                  <a:pt x="2555" y="653"/>
                  <a:pt x="2541" y="644"/>
                  <a:pt x="2519" y="640"/>
                </a:cubicBezTo>
                <a:cubicBezTo>
                  <a:pt x="2478" y="612"/>
                  <a:pt x="2438" y="619"/>
                  <a:pt x="2387" y="616"/>
                </a:cubicBezTo>
                <a:cubicBezTo>
                  <a:pt x="2354" y="594"/>
                  <a:pt x="2312" y="588"/>
                  <a:pt x="2275" y="576"/>
                </a:cubicBezTo>
                <a:cubicBezTo>
                  <a:pt x="2194" y="584"/>
                  <a:pt x="2122" y="569"/>
                  <a:pt x="2043" y="560"/>
                </a:cubicBezTo>
                <a:cubicBezTo>
                  <a:pt x="1996" y="548"/>
                  <a:pt x="1959" y="532"/>
                  <a:pt x="1911" y="528"/>
                </a:cubicBezTo>
                <a:cubicBezTo>
                  <a:pt x="1923" y="491"/>
                  <a:pt x="1972" y="535"/>
                  <a:pt x="1999" y="540"/>
                </a:cubicBezTo>
                <a:cubicBezTo>
                  <a:pt x="2034" y="539"/>
                  <a:pt x="2068" y="540"/>
                  <a:pt x="2103" y="536"/>
                </a:cubicBezTo>
                <a:cubicBezTo>
                  <a:pt x="2108" y="536"/>
                  <a:pt x="2110" y="529"/>
                  <a:pt x="2115" y="528"/>
                </a:cubicBezTo>
                <a:cubicBezTo>
                  <a:pt x="2136" y="524"/>
                  <a:pt x="2179" y="520"/>
                  <a:pt x="2179" y="520"/>
                </a:cubicBezTo>
                <a:cubicBezTo>
                  <a:pt x="2182" y="516"/>
                  <a:pt x="2188" y="513"/>
                  <a:pt x="2187" y="508"/>
                </a:cubicBezTo>
                <a:cubicBezTo>
                  <a:pt x="2186" y="503"/>
                  <a:pt x="2178" y="504"/>
                  <a:pt x="2175" y="500"/>
                </a:cubicBezTo>
                <a:cubicBezTo>
                  <a:pt x="2149" y="470"/>
                  <a:pt x="2172" y="480"/>
                  <a:pt x="2147" y="472"/>
                </a:cubicBezTo>
                <a:cubicBezTo>
                  <a:pt x="2130" y="446"/>
                  <a:pt x="2099" y="459"/>
                  <a:pt x="2071" y="452"/>
                </a:cubicBezTo>
                <a:cubicBezTo>
                  <a:pt x="2042" y="423"/>
                  <a:pt x="1989" y="425"/>
                  <a:pt x="1951" y="412"/>
                </a:cubicBezTo>
                <a:cubicBezTo>
                  <a:pt x="1948" y="413"/>
                  <a:pt x="1920" y="421"/>
                  <a:pt x="1915" y="412"/>
                </a:cubicBezTo>
                <a:cubicBezTo>
                  <a:pt x="1913" y="408"/>
                  <a:pt x="1923" y="409"/>
                  <a:pt x="1927" y="408"/>
                </a:cubicBezTo>
                <a:cubicBezTo>
                  <a:pt x="1940" y="406"/>
                  <a:pt x="1954" y="405"/>
                  <a:pt x="1967" y="404"/>
                </a:cubicBezTo>
                <a:cubicBezTo>
                  <a:pt x="2003" y="392"/>
                  <a:pt x="1959" y="372"/>
                  <a:pt x="1947" y="364"/>
                </a:cubicBezTo>
                <a:cubicBezTo>
                  <a:pt x="1942" y="361"/>
                  <a:pt x="1940" y="355"/>
                  <a:pt x="1935" y="352"/>
                </a:cubicBezTo>
                <a:cubicBezTo>
                  <a:pt x="1929" y="349"/>
                  <a:pt x="1922" y="349"/>
                  <a:pt x="1915" y="348"/>
                </a:cubicBezTo>
                <a:cubicBezTo>
                  <a:pt x="1886" y="326"/>
                  <a:pt x="1867" y="327"/>
                  <a:pt x="1831" y="324"/>
                </a:cubicBezTo>
                <a:cubicBezTo>
                  <a:pt x="1808" y="316"/>
                  <a:pt x="1790" y="305"/>
                  <a:pt x="1767" y="300"/>
                </a:cubicBezTo>
                <a:cubicBezTo>
                  <a:pt x="1732" y="283"/>
                  <a:pt x="1724" y="287"/>
                  <a:pt x="1675" y="284"/>
                </a:cubicBezTo>
                <a:cubicBezTo>
                  <a:pt x="1674" y="280"/>
                  <a:pt x="1669" y="276"/>
                  <a:pt x="1671" y="272"/>
                </a:cubicBezTo>
                <a:cubicBezTo>
                  <a:pt x="1673" y="268"/>
                  <a:pt x="1680" y="267"/>
                  <a:pt x="1683" y="264"/>
                </a:cubicBezTo>
                <a:cubicBezTo>
                  <a:pt x="1696" y="251"/>
                  <a:pt x="1700" y="229"/>
                  <a:pt x="1715" y="216"/>
                </a:cubicBezTo>
                <a:cubicBezTo>
                  <a:pt x="1722" y="210"/>
                  <a:pt x="1739" y="200"/>
                  <a:pt x="1739" y="200"/>
                </a:cubicBezTo>
                <a:cubicBezTo>
                  <a:pt x="1744" y="192"/>
                  <a:pt x="1757" y="185"/>
                  <a:pt x="1755" y="176"/>
                </a:cubicBezTo>
                <a:cubicBezTo>
                  <a:pt x="1747" y="145"/>
                  <a:pt x="1725" y="122"/>
                  <a:pt x="1695" y="112"/>
                </a:cubicBezTo>
                <a:cubicBezTo>
                  <a:pt x="1677" y="85"/>
                  <a:pt x="1625" y="84"/>
                  <a:pt x="1595" y="80"/>
                </a:cubicBezTo>
                <a:cubicBezTo>
                  <a:pt x="1533" y="59"/>
                  <a:pt x="1612" y="84"/>
                  <a:pt x="1431" y="72"/>
                </a:cubicBezTo>
                <a:cubicBezTo>
                  <a:pt x="1397" y="70"/>
                  <a:pt x="1364" y="58"/>
                  <a:pt x="1327" y="56"/>
                </a:cubicBezTo>
                <a:cubicBezTo>
                  <a:pt x="1261" y="45"/>
                  <a:pt x="1160" y="62"/>
                  <a:pt x="1099" y="64"/>
                </a:cubicBezTo>
                <a:cubicBezTo>
                  <a:pt x="1077" y="68"/>
                  <a:pt x="1057" y="76"/>
                  <a:pt x="1035" y="80"/>
                </a:cubicBezTo>
                <a:cubicBezTo>
                  <a:pt x="1010" y="85"/>
                  <a:pt x="984" y="86"/>
                  <a:pt x="959" y="92"/>
                </a:cubicBezTo>
                <a:cubicBezTo>
                  <a:pt x="876" y="89"/>
                  <a:pt x="798" y="83"/>
                  <a:pt x="715" y="80"/>
                </a:cubicBezTo>
                <a:cubicBezTo>
                  <a:pt x="679" y="89"/>
                  <a:pt x="635" y="75"/>
                  <a:pt x="599" y="72"/>
                </a:cubicBezTo>
                <a:cubicBezTo>
                  <a:pt x="537" y="51"/>
                  <a:pt x="580" y="51"/>
                  <a:pt x="495" y="44"/>
                </a:cubicBezTo>
                <a:cubicBezTo>
                  <a:pt x="444" y="31"/>
                  <a:pt x="392" y="33"/>
                  <a:pt x="339" y="28"/>
                </a:cubicBezTo>
                <a:cubicBezTo>
                  <a:pt x="296" y="14"/>
                  <a:pt x="252" y="4"/>
                  <a:pt x="207" y="0"/>
                </a:cubicBezTo>
                <a:cubicBezTo>
                  <a:pt x="181" y="7"/>
                  <a:pt x="154" y="9"/>
                  <a:pt x="127" y="12"/>
                </a:cubicBezTo>
                <a:cubicBezTo>
                  <a:pt x="101" y="29"/>
                  <a:pt x="85" y="32"/>
                  <a:pt x="55" y="40"/>
                </a:cubicBezTo>
                <a:cubicBezTo>
                  <a:pt x="37" y="52"/>
                  <a:pt x="28" y="69"/>
                  <a:pt x="11" y="80"/>
                </a:cubicBezTo>
                <a:cubicBezTo>
                  <a:pt x="3" y="103"/>
                  <a:pt x="0" y="206"/>
                  <a:pt x="31" y="216"/>
                </a:cubicBezTo>
                <a:cubicBezTo>
                  <a:pt x="47" y="208"/>
                  <a:pt x="56" y="196"/>
                  <a:pt x="63" y="216"/>
                </a:cubicBezTo>
                <a:cubicBezTo>
                  <a:pt x="67" y="263"/>
                  <a:pt x="64" y="322"/>
                  <a:pt x="119" y="336"/>
                </a:cubicBezTo>
                <a:cubicBezTo>
                  <a:pt x="139" y="356"/>
                  <a:pt x="150" y="399"/>
                  <a:pt x="123" y="420"/>
                </a:cubicBezTo>
                <a:cubicBezTo>
                  <a:pt x="120" y="423"/>
                  <a:pt x="115" y="422"/>
                  <a:pt x="111" y="424"/>
                </a:cubicBezTo>
                <a:cubicBezTo>
                  <a:pt x="107" y="426"/>
                  <a:pt x="103" y="429"/>
                  <a:pt x="99" y="432"/>
                </a:cubicBezTo>
                <a:cubicBezTo>
                  <a:pt x="68" y="458"/>
                  <a:pt x="105" y="432"/>
                  <a:pt x="75" y="452"/>
                </a:cubicBezTo>
                <a:cubicBezTo>
                  <a:pt x="33" y="537"/>
                  <a:pt x="134" y="553"/>
                  <a:pt x="191" y="560"/>
                </a:cubicBezTo>
                <a:cubicBezTo>
                  <a:pt x="216" y="559"/>
                  <a:pt x="242" y="556"/>
                  <a:pt x="267" y="556"/>
                </a:cubicBezTo>
                <a:cubicBezTo>
                  <a:pt x="282" y="556"/>
                  <a:pt x="305" y="571"/>
                  <a:pt x="319" y="576"/>
                </a:cubicBezTo>
                <a:cubicBezTo>
                  <a:pt x="352" y="587"/>
                  <a:pt x="378" y="589"/>
                  <a:pt x="415" y="592"/>
                </a:cubicBezTo>
                <a:cubicBezTo>
                  <a:pt x="452" y="617"/>
                  <a:pt x="499" y="606"/>
                  <a:pt x="543" y="608"/>
                </a:cubicBezTo>
                <a:cubicBezTo>
                  <a:pt x="604" y="614"/>
                  <a:pt x="665" y="623"/>
                  <a:pt x="727" y="628"/>
                </a:cubicBezTo>
                <a:cubicBezTo>
                  <a:pt x="754" y="637"/>
                  <a:pt x="753" y="638"/>
                  <a:pt x="799" y="628"/>
                </a:cubicBezTo>
                <a:cubicBezTo>
                  <a:pt x="805" y="627"/>
                  <a:pt x="805" y="617"/>
                  <a:pt x="811" y="616"/>
                </a:cubicBezTo>
                <a:cubicBezTo>
                  <a:pt x="843" y="611"/>
                  <a:pt x="875" y="613"/>
                  <a:pt x="907" y="612"/>
                </a:cubicBezTo>
                <a:cubicBezTo>
                  <a:pt x="951" y="597"/>
                  <a:pt x="955" y="596"/>
                  <a:pt x="1015" y="592"/>
                </a:cubicBezTo>
                <a:cubicBezTo>
                  <a:pt x="1080" y="570"/>
                  <a:pt x="1190" y="592"/>
                  <a:pt x="1267" y="588"/>
                </a:cubicBezTo>
                <a:cubicBezTo>
                  <a:pt x="1287" y="589"/>
                  <a:pt x="1308" y="587"/>
                  <a:pt x="1327" y="592"/>
                </a:cubicBezTo>
                <a:cubicBezTo>
                  <a:pt x="1342" y="596"/>
                  <a:pt x="1354" y="608"/>
                  <a:pt x="1367" y="616"/>
                </a:cubicBezTo>
                <a:cubicBezTo>
                  <a:pt x="1376" y="622"/>
                  <a:pt x="1389" y="620"/>
                  <a:pt x="1399" y="624"/>
                </a:cubicBezTo>
                <a:cubicBezTo>
                  <a:pt x="1427" y="634"/>
                  <a:pt x="1454" y="650"/>
                  <a:pt x="1483" y="660"/>
                </a:cubicBezTo>
                <a:cubicBezTo>
                  <a:pt x="1533" y="677"/>
                  <a:pt x="1585" y="687"/>
                  <a:pt x="1635" y="704"/>
                </a:cubicBezTo>
                <a:cubicBezTo>
                  <a:pt x="1656" y="703"/>
                  <a:pt x="1678" y="702"/>
                  <a:pt x="1699" y="700"/>
                </a:cubicBezTo>
                <a:cubicBezTo>
                  <a:pt x="1707" y="699"/>
                  <a:pt x="1715" y="695"/>
                  <a:pt x="1723" y="696"/>
                </a:cubicBezTo>
                <a:cubicBezTo>
                  <a:pt x="1731" y="697"/>
                  <a:pt x="1736" y="705"/>
                  <a:pt x="1743" y="708"/>
                </a:cubicBezTo>
                <a:cubicBezTo>
                  <a:pt x="1781" y="725"/>
                  <a:pt x="1827" y="727"/>
                  <a:pt x="1867" y="740"/>
                </a:cubicBezTo>
                <a:cubicBezTo>
                  <a:pt x="1902" y="752"/>
                  <a:pt x="1936" y="768"/>
                  <a:pt x="1971" y="780"/>
                </a:cubicBezTo>
                <a:cubicBezTo>
                  <a:pt x="2016" y="775"/>
                  <a:pt x="2058" y="781"/>
                  <a:pt x="2103" y="772"/>
                </a:cubicBezTo>
                <a:cubicBezTo>
                  <a:pt x="2132" y="777"/>
                  <a:pt x="2151" y="770"/>
                  <a:pt x="2179" y="764"/>
                </a:cubicBezTo>
                <a:cubicBezTo>
                  <a:pt x="2168" y="732"/>
                  <a:pt x="2168" y="729"/>
                  <a:pt x="2131" y="724"/>
                </a:cubicBezTo>
                <a:cubicBezTo>
                  <a:pt x="2118" y="720"/>
                  <a:pt x="2098" y="705"/>
                  <a:pt x="2115" y="688"/>
                </a:cubicBezTo>
                <a:cubicBezTo>
                  <a:pt x="2120" y="683"/>
                  <a:pt x="2128" y="685"/>
                  <a:pt x="2135" y="684"/>
                </a:cubicBezTo>
                <a:cubicBezTo>
                  <a:pt x="2191" y="691"/>
                  <a:pt x="2224" y="696"/>
                  <a:pt x="2279" y="692"/>
                </a:cubicBezTo>
                <a:cubicBezTo>
                  <a:pt x="2317" y="683"/>
                  <a:pt x="2358" y="698"/>
                  <a:pt x="2391" y="676"/>
                </a:cubicBezTo>
                <a:cubicBezTo>
                  <a:pt x="2410" y="682"/>
                  <a:pt x="2426" y="684"/>
                  <a:pt x="2447" y="68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6" name="Left Arrow 65"/>
          <p:cNvSpPr/>
          <p:nvPr/>
        </p:nvSpPr>
        <p:spPr bwMode="auto">
          <a:xfrm rot="5400000">
            <a:off x="1897857" y="2583656"/>
            <a:ext cx="457200" cy="62388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9" name="Left Arrow 68"/>
          <p:cNvSpPr/>
          <p:nvPr/>
        </p:nvSpPr>
        <p:spPr bwMode="auto">
          <a:xfrm rot="5400000">
            <a:off x="6515100" y="3543300"/>
            <a:ext cx="838200" cy="4572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11113" y="3429000"/>
            <a:ext cx="18605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bIns="0" anchor="ctr"/>
          <a:lstStyle/>
          <a:p>
            <a:pPr algn="r">
              <a:lnSpc>
                <a:spcPct val="70000"/>
              </a:lnSpc>
              <a:defRPr/>
            </a:pPr>
            <a:r>
              <a:rPr lang="he-IL" sz="2400" b="0" dirty="0">
                <a:solidFill>
                  <a:schemeClr val="bg1"/>
                </a:solidFill>
                <a:cs typeface="Arial" charset="0"/>
              </a:rPr>
              <a:t>נב"ט, תיירות השראה, </a:t>
            </a:r>
            <a:r>
              <a:rPr lang="he-IL" sz="1800" b="0" dirty="0">
                <a:solidFill>
                  <a:schemeClr val="bg1"/>
                </a:solidFill>
                <a:cs typeface="Arial" charset="0"/>
              </a:rPr>
              <a:t>אתיקה</a:t>
            </a:r>
          </a:p>
          <a:p>
            <a:pPr algn="r">
              <a:lnSpc>
                <a:spcPct val="70000"/>
              </a:lnSpc>
              <a:defRPr/>
            </a:pPr>
            <a:r>
              <a:rPr lang="he-IL" sz="2400" b="0" dirty="0">
                <a:solidFill>
                  <a:schemeClr val="bg1"/>
                </a:solidFill>
                <a:cs typeface="Arial" charset="0"/>
              </a:rPr>
              <a:t>תחושת מקום</a:t>
            </a:r>
          </a:p>
          <a:p>
            <a:pPr algn="r">
              <a:lnSpc>
                <a:spcPct val="70000"/>
              </a:lnSpc>
              <a:defRPr/>
            </a:pPr>
            <a:r>
              <a:rPr lang="he-IL" sz="2400" b="0" dirty="0">
                <a:solidFill>
                  <a:schemeClr val="bg1"/>
                </a:solidFill>
                <a:cs typeface="Arial" charset="0"/>
              </a:rPr>
              <a:t>חינוך, מדע</a:t>
            </a:r>
            <a:endParaRPr lang="en-US" sz="24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71" name="Text Box 38"/>
          <p:cNvSpPr txBox="1">
            <a:spLocks noChangeArrowheads="1"/>
          </p:cNvSpPr>
          <p:nvPr/>
        </p:nvSpPr>
        <p:spPr bwMode="auto">
          <a:xfrm>
            <a:off x="1828800" y="3581400"/>
            <a:ext cx="1295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bIns="0" anchor="ctr"/>
          <a:lstStyle/>
          <a:p>
            <a:pPr algn="ctr">
              <a:lnSpc>
                <a:spcPct val="70000"/>
              </a:lnSpc>
              <a:defRPr/>
            </a:pPr>
            <a:r>
              <a:rPr lang="he-IL" sz="2400" b="0" dirty="0">
                <a:solidFill>
                  <a:schemeClr val="bg1"/>
                </a:solidFill>
                <a:cs typeface="Arial" charset="0"/>
              </a:rPr>
              <a:t>מים </a:t>
            </a:r>
          </a:p>
          <a:p>
            <a:pPr algn="ctr">
              <a:lnSpc>
                <a:spcPct val="70000"/>
              </a:lnSpc>
              <a:defRPr/>
            </a:pPr>
            <a:r>
              <a:rPr lang="en-US" sz="2000" b="0" dirty="0">
                <a:solidFill>
                  <a:schemeClr val="bg1"/>
                </a:solidFill>
                <a:cs typeface="Arial" charset="0"/>
              </a:rPr>
              <a:t>)</a:t>
            </a:r>
            <a:r>
              <a:rPr lang="he-IL" sz="1800" b="0" dirty="0">
                <a:solidFill>
                  <a:schemeClr val="bg1"/>
                </a:solidFill>
                <a:cs typeface="Arial" charset="0"/>
              </a:rPr>
              <a:t>כמות, </a:t>
            </a:r>
            <a:r>
              <a:rPr lang="he-IL" sz="1600" b="0" dirty="0">
                <a:solidFill>
                  <a:schemeClr val="bg1"/>
                </a:solidFill>
                <a:cs typeface="Arial" charset="0"/>
              </a:rPr>
              <a:t>איכות</a:t>
            </a:r>
            <a:r>
              <a:rPr lang="he-IL" sz="1800" b="0" dirty="0">
                <a:solidFill>
                  <a:schemeClr val="bg1"/>
                </a:solidFill>
                <a:cs typeface="Arial" charset="0"/>
              </a:rPr>
              <a:t>(</a:t>
            </a:r>
          </a:p>
          <a:p>
            <a:pPr algn="ctr">
              <a:lnSpc>
                <a:spcPct val="70000"/>
              </a:lnSpc>
              <a:defRPr/>
            </a:pPr>
            <a:r>
              <a:rPr lang="he-IL" sz="2400" b="0" dirty="0">
                <a:solidFill>
                  <a:schemeClr val="bg1"/>
                </a:solidFill>
                <a:cs typeface="Arial" charset="0"/>
              </a:rPr>
              <a:t>אקלים</a:t>
            </a:r>
          </a:p>
          <a:p>
            <a:pPr algn="ctr">
              <a:lnSpc>
                <a:spcPct val="70000"/>
              </a:lnSpc>
              <a:defRPr/>
            </a:pPr>
            <a:r>
              <a:rPr lang="he-IL" sz="2000" b="0" dirty="0">
                <a:solidFill>
                  <a:schemeClr val="bg1"/>
                </a:solidFill>
                <a:cs typeface="Arial" charset="0"/>
              </a:rPr>
              <a:t>איכות אויר</a:t>
            </a:r>
          </a:p>
          <a:p>
            <a:pPr algn="ctr">
              <a:lnSpc>
                <a:spcPct val="70000"/>
              </a:lnSpc>
              <a:defRPr/>
            </a:pPr>
            <a:r>
              <a:rPr lang="he-IL" sz="2400" b="0" dirty="0">
                <a:solidFill>
                  <a:schemeClr val="bg1"/>
                </a:solidFill>
                <a:cs typeface="Arial" charset="0"/>
              </a:rPr>
              <a:t>מחלות </a:t>
            </a:r>
          </a:p>
        </p:txBody>
      </p:sp>
      <p:sp>
        <p:nvSpPr>
          <p:cNvPr id="73" name="Text Box 38"/>
          <p:cNvSpPr txBox="1">
            <a:spLocks noChangeArrowheads="1"/>
          </p:cNvSpPr>
          <p:nvPr/>
        </p:nvSpPr>
        <p:spPr bwMode="auto">
          <a:xfrm>
            <a:off x="3124200" y="3352800"/>
            <a:ext cx="914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50000"/>
              </a:lnSpc>
              <a:spcAft>
                <a:spcPts val="600"/>
              </a:spcAft>
              <a:defRPr/>
            </a:pPr>
            <a:r>
              <a:rPr lang="he-IL" sz="2400" b="0" dirty="0">
                <a:solidFill>
                  <a:schemeClr val="bg1"/>
                </a:solidFill>
                <a:cs typeface="Arial" charset="0"/>
              </a:rPr>
              <a:t>מרעית</a:t>
            </a:r>
          </a:p>
          <a:p>
            <a:pPr algn="ctr">
              <a:lnSpc>
                <a:spcPct val="50000"/>
              </a:lnSpc>
              <a:spcAft>
                <a:spcPts val="600"/>
              </a:spcAft>
              <a:defRPr/>
            </a:pPr>
            <a:r>
              <a:rPr lang="he-IL" sz="1800" b="0" dirty="0">
                <a:solidFill>
                  <a:schemeClr val="bg1"/>
                </a:solidFill>
                <a:cs typeface="Arial" charset="0"/>
              </a:rPr>
              <a:t>ביומסה לבעירה</a:t>
            </a:r>
            <a:endParaRPr lang="he-IL" sz="1600" b="0" dirty="0">
              <a:solidFill>
                <a:schemeClr val="bg1"/>
              </a:solidFill>
              <a:cs typeface="Arial" charset="0"/>
            </a:endParaRPr>
          </a:p>
          <a:p>
            <a:pPr algn="ctr">
              <a:lnSpc>
                <a:spcPct val="50000"/>
              </a:lnSpc>
              <a:spcAft>
                <a:spcPts val="600"/>
              </a:spcAft>
              <a:defRPr/>
            </a:pPr>
            <a:r>
              <a:rPr lang="he-IL" sz="2400" b="0" dirty="0">
                <a:solidFill>
                  <a:schemeClr val="bg1"/>
                </a:solidFill>
                <a:cs typeface="Arial" charset="0"/>
              </a:rPr>
              <a:t>חמרי רפואה</a:t>
            </a:r>
          </a:p>
          <a:p>
            <a:pPr algn="ctr">
              <a:lnSpc>
                <a:spcPct val="50000"/>
              </a:lnSpc>
              <a:defRPr/>
            </a:pPr>
            <a:r>
              <a:rPr lang="he-IL" sz="2000" b="0" dirty="0">
                <a:solidFill>
                  <a:schemeClr val="bg1"/>
                </a:solidFill>
                <a:cs typeface="Arial" charset="0"/>
              </a:rPr>
              <a:t>מזון בר</a:t>
            </a:r>
          </a:p>
          <a:p>
            <a:pPr algn="ctr">
              <a:lnSpc>
                <a:spcPct val="50000"/>
              </a:lnSpc>
              <a:defRPr/>
            </a:pPr>
            <a:r>
              <a:rPr lang="he-IL" sz="2400" b="0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cxnSp>
        <p:nvCxnSpPr>
          <p:cNvPr id="74" name="Straight Arrow Connector 73"/>
          <p:cNvCxnSpPr/>
          <p:nvPr/>
        </p:nvCxnSpPr>
        <p:spPr bwMode="auto">
          <a:xfrm flipV="1">
            <a:off x="2057400" y="5181600"/>
            <a:ext cx="0" cy="249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6" name="Freeform 9"/>
          <p:cNvSpPr>
            <a:spLocks/>
          </p:cNvSpPr>
          <p:nvPr/>
        </p:nvSpPr>
        <p:spPr bwMode="auto">
          <a:xfrm>
            <a:off x="2809875" y="1350963"/>
            <a:ext cx="6264275" cy="2592387"/>
          </a:xfrm>
          <a:custGeom>
            <a:avLst/>
            <a:gdLst>
              <a:gd name="T0" fmla="*/ 3946 w 3946"/>
              <a:gd name="T1" fmla="*/ 1588 h 1633"/>
              <a:gd name="T2" fmla="*/ 3946 w 3946"/>
              <a:gd name="T3" fmla="*/ 272 h 1633"/>
              <a:gd name="T4" fmla="*/ 3221 w 3946"/>
              <a:gd name="T5" fmla="*/ 227 h 1633"/>
              <a:gd name="T6" fmla="*/ 2994 w 3946"/>
              <a:gd name="T7" fmla="*/ 91 h 1633"/>
              <a:gd name="T8" fmla="*/ 2495 w 3946"/>
              <a:gd name="T9" fmla="*/ 45 h 1633"/>
              <a:gd name="T10" fmla="*/ 1950 w 3946"/>
              <a:gd name="T11" fmla="*/ 45 h 1633"/>
              <a:gd name="T12" fmla="*/ 1678 w 3946"/>
              <a:gd name="T13" fmla="*/ 0 h 1633"/>
              <a:gd name="T14" fmla="*/ 1134 w 3946"/>
              <a:gd name="T15" fmla="*/ 45 h 1633"/>
              <a:gd name="T16" fmla="*/ 816 w 3946"/>
              <a:gd name="T17" fmla="*/ 45 h 1633"/>
              <a:gd name="T18" fmla="*/ 544 w 3946"/>
              <a:gd name="T19" fmla="*/ 45 h 1633"/>
              <a:gd name="T20" fmla="*/ 363 w 3946"/>
              <a:gd name="T21" fmla="*/ 45 h 1633"/>
              <a:gd name="T22" fmla="*/ 0 w 3946"/>
              <a:gd name="T23" fmla="*/ 91 h 1633"/>
              <a:gd name="T24" fmla="*/ 272 w 3946"/>
              <a:gd name="T25" fmla="*/ 227 h 1633"/>
              <a:gd name="T26" fmla="*/ 544 w 3946"/>
              <a:gd name="T27" fmla="*/ 272 h 1633"/>
              <a:gd name="T28" fmla="*/ 635 w 3946"/>
              <a:gd name="T29" fmla="*/ 272 h 1633"/>
              <a:gd name="T30" fmla="*/ 590 w 3946"/>
              <a:gd name="T31" fmla="*/ 363 h 1633"/>
              <a:gd name="T32" fmla="*/ 499 w 3946"/>
              <a:gd name="T33" fmla="*/ 408 h 1633"/>
              <a:gd name="T34" fmla="*/ 408 w 3946"/>
              <a:gd name="T35" fmla="*/ 499 h 1633"/>
              <a:gd name="T36" fmla="*/ 318 w 3946"/>
              <a:gd name="T37" fmla="*/ 544 h 1633"/>
              <a:gd name="T38" fmla="*/ 272 w 3946"/>
              <a:gd name="T39" fmla="*/ 635 h 1633"/>
              <a:gd name="T40" fmla="*/ 454 w 3946"/>
              <a:gd name="T41" fmla="*/ 590 h 1633"/>
              <a:gd name="T42" fmla="*/ 590 w 3946"/>
              <a:gd name="T43" fmla="*/ 680 h 1633"/>
              <a:gd name="T44" fmla="*/ 635 w 3946"/>
              <a:gd name="T45" fmla="*/ 726 h 1633"/>
              <a:gd name="T46" fmla="*/ 726 w 3946"/>
              <a:gd name="T47" fmla="*/ 771 h 1633"/>
              <a:gd name="T48" fmla="*/ 816 w 3946"/>
              <a:gd name="T49" fmla="*/ 816 h 1633"/>
              <a:gd name="T50" fmla="*/ 680 w 3946"/>
              <a:gd name="T51" fmla="*/ 862 h 1633"/>
              <a:gd name="T52" fmla="*/ 953 w 3946"/>
              <a:gd name="T53" fmla="*/ 907 h 1633"/>
              <a:gd name="T54" fmla="*/ 1089 w 3946"/>
              <a:gd name="T55" fmla="*/ 952 h 1633"/>
              <a:gd name="T56" fmla="*/ 1179 w 3946"/>
              <a:gd name="T57" fmla="*/ 952 h 1633"/>
              <a:gd name="T58" fmla="*/ 998 w 3946"/>
              <a:gd name="T59" fmla="*/ 998 h 1633"/>
              <a:gd name="T60" fmla="*/ 771 w 3946"/>
              <a:gd name="T61" fmla="*/ 1043 h 1633"/>
              <a:gd name="T62" fmla="*/ 816 w 3946"/>
              <a:gd name="T63" fmla="*/ 1089 h 1633"/>
              <a:gd name="T64" fmla="*/ 1043 w 3946"/>
              <a:gd name="T65" fmla="*/ 1134 h 1633"/>
              <a:gd name="T66" fmla="*/ 1286 w 3946"/>
              <a:gd name="T67" fmla="*/ 1166 h 1633"/>
              <a:gd name="T68" fmla="*/ 1534 w 3946"/>
              <a:gd name="T69" fmla="*/ 1158 h 1633"/>
              <a:gd name="T70" fmla="*/ 1558 w 3946"/>
              <a:gd name="T71" fmla="*/ 1150 h 1633"/>
              <a:gd name="T72" fmla="*/ 1638 w 3946"/>
              <a:gd name="T73" fmla="*/ 1238 h 1633"/>
              <a:gd name="T74" fmla="*/ 2313 w 3946"/>
              <a:gd name="T75" fmla="*/ 1406 h 1633"/>
              <a:gd name="T76" fmla="*/ 2948 w 3946"/>
              <a:gd name="T77" fmla="*/ 1542 h 1633"/>
              <a:gd name="T78" fmla="*/ 3266 w 3946"/>
              <a:gd name="T79" fmla="*/ 1588 h 1633"/>
              <a:gd name="T80" fmla="*/ 3447 w 3946"/>
              <a:gd name="T81" fmla="*/ 1542 h 1633"/>
              <a:gd name="T82" fmla="*/ 3765 w 3946"/>
              <a:gd name="T83" fmla="*/ 1588 h 1633"/>
              <a:gd name="T84" fmla="*/ 3901 w 3946"/>
              <a:gd name="T85" fmla="*/ 1633 h 1633"/>
              <a:gd name="T86" fmla="*/ 3946 w 3946"/>
              <a:gd name="T87" fmla="*/ 1588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46" h="1633">
                <a:moveTo>
                  <a:pt x="3946" y="1588"/>
                </a:moveTo>
                <a:lnTo>
                  <a:pt x="3946" y="272"/>
                </a:lnTo>
                <a:lnTo>
                  <a:pt x="3221" y="227"/>
                </a:lnTo>
                <a:lnTo>
                  <a:pt x="2994" y="91"/>
                </a:lnTo>
                <a:lnTo>
                  <a:pt x="2495" y="45"/>
                </a:lnTo>
                <a:lnTo>
                  <a:pt x="1950" y="45"/>
                </a:lnTo>
                <a:lnTo>
                  <a:pt x="1678" y="0"/>
                </a:lnTo>
                <a:lnTo>
                  <a:pt x="1134" y="45"/>
                </a:lnTo>
                <a:lnTo>
                  <a:pt x="816" y="45"/>
                </a:lnTo>
                <a:lnTo>
                  <a:pt x="544" y="45"/>
                </a:lnTo>
                <a:lnTo>
                  <a:pt x="363" y="45"/>
                </a:lnTo>
                <a:lnTo>
                  <a:pt x="0" y="91"/>
                </a:lnTo>
                <a:lnTo>
                  <a:pt x="272" y="227"/>
                </a:lnTo>
                <a:lnTo>
                  <a:pt x="544" y="272"/>
                </a:lnTo>
                <a:lnTo>
                  <a:pt x="635" y="272"/>
                </a:lnTo>
                <a:lnTo>
                  <a:pt x="590" y="363"/>
                </a:lnTo>
                <a:lnTo>
                  <a:pt x="499" y="408"/>
                </a:lnTo>
                <a:lnTo>
                  <a:pt x="408" y="499"/>
                </a:lnTo>
                <a:lnTo>
                  <a:pt x="318" y="544"/>
                </a:lnTo>
                <a:lnTo>
                  <a:pt x="272" y="635"/>
                </a:lnTo>
                <a:lnTo>
                  <a:pt x="454" y="590"/>
                </a:lnTo>
                <a:lnTo>
                  <a:pt x="590" y="680"/>
                </a:lnTo>
                <a:lnTo>
                  <a:pt x="635" y="726"/>
                </a:lnTo>
                <a:lnTo>
                  <a:pt x="726" y="771"/>
                </a:lnTo>
                <a:lnTo>
                  <a:pt x="816" y="816"/>
                </a:lnTo>
                <a:lnTo>
                  <a:pt x="680" y="862"/>
                </a:lnTo>
                <a:lnTo>
                  <a:pt x="953" y="907"/>
                </a:lnTo>
                <a:lnTo>
                  <a:pt x="1089" y="952"/>
                </a:lnTo>
                <a:lnTo>
                  <a:pt x="1179" y="952"/>
                </a:lnTo>
                <a:lnTo>
                  <a:pt x="998" y="998"/>
                </a:lnTo>
                <a:lnTo>
                  <a:pt x="771" y="1043"/>
                </a:lnTo>
                <a:lnTo>
                  <a:pt x="816" y="1089"/>
                </a:lnTo>
                <a:lnTo>
                  <a:pt x="1043" y="1134"/>
                </a:lnTo>
                <a:cubicBezTo>
                  <a:pt x="1144" y="1141"/>
                  <a:pt x="1190" y="1150"/>
                  <a:pt x="1286" y="1166"/>
                </a:cubicBezTo>
                <a:cubicBezTo>
                  <a:pt x="1369" y="1163"/>
                  <a:pt x="1451" y="1163"/>
                  <a:pt x="1534" y="1158"/>
                </a:cubicBezTo>
                <a:cubicBezTo>
                  <a:pt x="1542" y="1158"/>
                  <a:pt x="1553" y="1143"/>
                  <a:pt x="1558" y="1150"/>
                </a:cubicBezTo>
                <a:cubicBezTo>
                  <a:pt x="1595" y="1201"/>
                  <a:pt x="1545" y="1238"/>
                  <a:pt x="1638" y="1238"/>
                </a:cubicBezTo>
                <a:lnTo>
                  <a:pt x="2313" y="1406"/>
                </a:lnTo>
                <a:lnTo>
                  <a:pt x="2948" y="1542"/>
                </a:lnTo>
                <a:lnTo>
                  <a:pt x="3266" y="1588"/>
                </a:lnTo>
                <a:lnTo>
                  <a:pt x="3447" y="1542"/>
                </a:lnTo>
                <a:lnTo>
                  <a:pt x="3765" y="1588"/>
                </a:lnTo>
                <a:lnTo>
                  <a:pt x="3901" y="1633"/>
                </a:lnTo>
                <a:lnTo>
                  <a:pt x="3946" y="1588"/>
                </a:lnTo>
                <a:close/>
              </a:path>
            </a:pathLst>
          </a:custGeom>
          <a:noFill/>
          <a:ln w="57150" cmpd="sng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7" name="Freeform 29"/>
          <p:cNvSpPr>
            <a:spLocks/>
          </p:cNvSpPr>
          <p:nvPr/>
        </p:nvSpPr>
        <p:spPr bwMode="auto">
          <a:xfrm>
            <a:off x="-4763" y="1054100"/>
            <a:ext cx="9072563" cy="5803900"/>
          </a:xfrm>
          <a:custGeom>
            <a:avLst/>
            <a:gdLst>
              <a:gd name="T0" fmla="*/ 5715 w 5715"/>
              <a:gd name="T1" fmla="*/ 1950 h 3538"/>
              <a:gd name="T2" fmla="*/ 5715 w 5715"/>
              <a:gd name="T3" fmla="*/ 3538 h 3538"/>
              <a:gd name="T4" fmla="*/ 0 w 5715"/>
              <a:gd name="T5" fmla="*/ 3492 h 3538"/>
              <a:gd name="T6" fmla="*/ 45 w 5715"/>
              <a:gd name="T7" fmla="*/ 90 h 3538"/>
              <a:gd name="T8" fmla="*/ 272 w 5715"/>
              <a:gd name="T9" fmla="*/ 0 h 3538"/>
              <a:gd name="T10" fmla="*/ 544 w 5715"/>
              <a:gd name="T11" fmla="*/ 0 h 3538"/>
              <a:gd name="T12" fmla="*/ 726 w 5715"/>
              <a:gd name="T13" fmla="*/ 0 h 3538"/>
              <a:gd name="T14" fmla="*/ 1225 w 5715"/>
              <a:gd name="T15" fmla="*/ 136 h 3538"/>
              <a:gd name="T16" fmla="*/ 1406 w 5715"/>
              <a:gd name="T17" fmla="*/ 226 h 3538"/>
              <a:gd name="T18" fmla="*/ 1678 w 5715"/>
              <a:gd name="T19" fmla="*/ 317 h 3538"/>
              <a:gd name="T20" fmla="*/ 1769 w 5715"/>
              <a:gd name="T21" fmla="*/ 362 h 3538"/>
              <a:gd name="T22" fmla="*/ 1996 w 5715"/>
              <a:gd name="T23" fmla="*/ 453 h 3538"/>
              <a:gd name="T24" fmla="*/ 2313 w 5715"/>
              <a:gd name="T25" fmla="*/ 498 h 3538"/>
              <a:gd name="T26" fmla="*/ 2223 w 5715"/>
              <a:gd name="T27" fmla="*/ 589 h 3538"/>
              <a:gd name="T28" fmla="*/ 2132 w 5715"/>
              <a:gd name="T29" fmla="*/ 635 h 3538"/>
              <a:gd name="T30" fmla="*/ 1950 w 5715"/>
              <a:gd name="T31" fmla="*/ 544 h 3538"/>
              <a:gd name="T32" fmla="*/ 1814 w 5715"/>
              <a:gd name="T33" fmla="*/ 544 h 3538"/>
              <a:gd name="T34" fmla="*/ 1588 w 5715"/>
              <a:gd name="T35" fmla="*/ 498 h 3538"/>
              <a:gd name="T36" fmla="*/ 1270 w 5715"/>
              <a:gd name="T37" fmla="*/ 544 h 3538"/>
              <a:gd name="T38" fmla="*/ 998 w 5715"/>
              <a:gd name="T39" fmla="*/ 544 h 3538"/>
              <a:gd name="T40" fmla="*/ 816 w 5715"/>
              <a:gd name="T41" fmla="*/ 498 h 3538"/>
              <a:gd name="T42" fmla="*/ 680 w 5715"/>
              <a:gd name="T43" fmla="*/ 453 h 3538"/>
              <a:gd name="T44" fmla="*/ 544 w 5715"/>
              <a:gd name="T45" fmla="*/ 453 h 3538"/>
              <a:gd name="T46" fmla="*/ 315 w 5715"/>
              <a:gd name="T47" fmla="*/ 563 h 3538"/>
              <a:gd name="T48" fmla="*/ 363 w 5715"/>
              <a:gd name="T49" fmla="*/ 816 h 3538"/>
              <a:gd name="T50" fmla="*/ 363 w 5715"/>
              <a:gd name="T51" fmla="*/ 997 h 3538"/>
              <a:gd name="T52" fmla="*/ 544 w 5715"/>
              <a:gd name="T53" fmla="*/ 1133 h 3538"/>
              <a:gd name="T54" fmla="*/ 953 w 5715"/>
              <a:gd name="T55" fmla="*/ 1179 h 3538"/>
              <a:gd name="T56" fmla="*/ 1179 w 5715"/>
              <a:gd name="T57" fmla="*/ 1179 h 3538"/>
              <a:gd name="T58" fmla="*/ 1452 w 5715"/>
              <a:gd name="T59" fmla="*/ 1088 h 3538"/>
              <a:gd name="T60" fmla="*/ 1769 w 5715"/>
              <a:gd name="T61" fmla="*/ 1179 h 3538"/>
              <a:gd name="T62" fmla="*/ 1950 w 5715"/>
              <a:gd name="T63" fmla="*/ 1224 h 3538"/>
              <a:gd name="T64" fmla="*/ 2132 w 5715"/>
              <a:gd name="T65" fmla="*/ 1270 h 3538"/>
              <a:gd name="T66" fmla="*/ 2250 w 5715"/>
              <a:gd name="T67" fmla="*/ 1294 h 3538"/>
              <a:gd name="T68" fmla="*/ 2224 w 5715"/>
              <a:gd name="T69" fmla="*/ 1432 h 3538"/>
              <a:gd name="T70" fmla="*/ 2327 w 5715"/>
              <a:gd name="T71" fmla="*/ 1612 h 3538"/>
              <a:gd name="T72" fmla="*/ 2473 w 5715"/>
              <a:gd name="T73" fmla="*/ 1621 h 3538"/>
              <a:gd name="T74" fmla="*/ 3264 w 5715"/>
              <a:gd name="T75" fmla="*/ 1612 h 3538"/>
              <a:gd name="T76" fmla="*/ 3479 w 5715"/>
              <a:gd name="T77" fmla="*/ 1604 h 3538"/>
              <a:gd name="T78" fmla="*/ 3531 w 5715"/>
              <a:gd name="T79" fmla="*/ 1586 h 3538"/>
              <a:gd name="T80" fmla="*/ 3668 w 5715"/>
              <a:gd name="T81" fmla="*/ 1561 h 3538"/>
              <a:gd name="T82" fmla="*/ 3685 w 5715"/>
              <a:gd name="T83" fmla="*/ 1543 h 3538"/>
              <a:gd name="T84" fmla="*/ 4128 w 5715"/>
              <a:gd name="T85" fmla="*/ 1632 h 3538"/>
              <a:gd name="T86" fmla="*/ 4400 w 5715"/>
              <a:gd name="T87" fmla="*/ 1723 h 3538"/>
              <a:gd name="T88" fmla="*/ 4491 w 5715"/>
              <a:gd name="T89" fmla="*/ 1905 h 3538"/>
              <a:gd name="T90" fmla="*/ 4808 w 5715"/>
              <a:gd name="T91" fmla="*/ 1905 h 3538"/>
              <a:gd name="T92" fmla="*/ 4990 w 5715"/>
              <a:gd name="T93" fmla="*/ 1905 h 3538"/>
              <a:gd name="T94" fmla="*/ 5171 w 5715"/>
              <a:gd name="T95" fmla="*/ 1950 h 3538"/>
              <a:gd name="T96" fmla="*/ 5443 w 5715"/>
              <a:gd name="T97" fmla="*/ 1905 h 3538"/>
              <a:gd name="T98" fmla="*/ 5715 w 5715"/>
              <a:gd name="T99" fmla="*/ 1950 h 3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15" h="3538">
                <a:moveTo>
                  <a:pt x="5715" y="1950"/>
                </a:moveTo>
                <a:lnTo>
                  <a:pt x="5715" y="3538"/>
                </a:lnTo>
                <a:lnTo>
                  <a:pt x="0" y="3492"/>
                </a:lnTo>
                <a:lnTo>
                  <a:pt x="45" y="90"/>
                </a:lnTo>
                <a:lnTo>
                  <a:pt x="272" y="0"/>
                </a:lnTo>
                <a:lnTo>
                  <a:pt x="544" y="0"/>
                </a:lnTo>
                <a:lnTo>
                  <a:pt x="726" y="0"/>
                </a:lnTo>
                <a:lnTo>
                  <a:pt x="1225" y="136"/>
                </a:lnTo>
                <a:lnTo>
                  <a:pt x="1406" y="226"/>
                </a:lnTo>
                <a:lnTo>
                  <a:pt x="1678" y="317"/>
                </a:lnTo>
                <a:lnTo>
                  <a:pt x="1769" y="362"/>
                </a:lnTo>
                <a:lnTo>
                  <a:pt x="1996" y="453"/>
                </a:lnTo>
                <a:lnTo>
                  <a:pt x="2313" y="498"/>
                </a:lnTo>
                <a:lnTo>
                  <a:pt x="2223" y="589"/>
                </a:lnTo>
                <a:lnTo>
                  <a:pt x="2132" y="635"/>
                </a:lnTo>
                <a:lnTo>
                  <a:pt x="1950" y="544"/>
                </a:lnTo>
                <a:lnTo>
                  <a:pt x="1814" y="544"/>
                </a:lnTo>
                <a:lnTo>
                  <a:pt x="1588" y="498"/>
                </a:lnTo>
                <a:lnTo>
                  <a:pt x="1270" y="544"/>
                </a:lnTo>
                <a:lnTo>
                  <a:pt x="998" y="544"/>
                </a:lnTo>
                <a:lnTo>
                  <a:pt x="816" y="498"/>
                </a:lnTo>
                <a:lnTo>
                  <a:pt x="680" y="453"/>
                </a:lnTo>
                <a:lnTo>
                  <a:pt x="544" y="453"/>
                </a:lnTo>
                <a:cubicBezTo>
                  <a:pt x="312" y="546"/>
                  <a:pt x="331" y="464"/>
                  <a:pt x="315" y="563"/>
                </a:cubicBezTo>
                <a:lnTo>
                  <a:pt x="363" y="816"/>
                </a:lnTo>
                <a:lnTo>
                  <a:pt x="363" y="997"/>
                </a:lnTo>
                <a:lnTo>
                  <a:pt x="544" y="1133"/>
                </a:lnTo>
                <a:lnTo>
                  <a:pt x="953" y="1179"/>
                </a:lnTo>
                <a:lnTo>
                  <a:pt x="1179" y="1179"/>
                </a:lnTo>
                <a:lnTo>
                  <a:pt x="1452" y="1088"/>
                </a:lnTo>
                <a:lnTo>
                  <a:pt x="1769" y="1179"/>
                </a:lnTo>
                <a:lnTo>
                  <a:pt x="1950" y="1224"/>
                </a:lnTo>
                <a:lnTo>
                  <a:pt x="2132" y="1270"/>
                </a:lnTo>
                <a:cubicBezTo>
                  <a:pt x="2177" y="1268"/>
                  <a:pt x="2211" y="1269"/>
                  <a:pt x="2250" y="1294"/>
                </a:cubicBezTo>
                <a:cubicBezTo>
                  <a:pt x="2244" y="1354"/>
                  <a:pt x="2240" y="1381"/>
                  <a:pt x="2224" y="1432"/>
                </a:cubicBezTo>
                <a:cubicBezTo>
                  <a:pt x="2232" y="1566"/>
                  <a:pt x="2202" y="1602"/>
                  <a:pt x="2327" y="1612"/>
                </a:cubicBezTo>
                <a:cubicBezTo>
                  <a:pt x="2376" y="1616"/>
                  <a:pt x="2424" y="1618"/>
                  <a:pt x="2473" y="1621"/>
                </a:cubicBezTo>
                <a:cubicBezTo>
                  <a:pt x="2766" y="1614"/>
                  <a:pt x="2972" y="1606"/>
                  <a:pt x="3264" y="1612"/>
                </a:cubicBezTo>
                <a:cubicBezTo>
                  <a:pt x="3336" y="1609"/>
                  <a:pt x="3408" y="1611"/>
                  <a:pt x="3479" y="1604"/>
                </a:cubicBezTo>
                <a:cubicBezTo>
                  <a:pt x="3497" y="1602"/>
                  <a:pt x="3513" y="1589"/>
                  <a:pt x="3531" y="1586"/>
                </a:cubicBezTo>
                <a:cubicBezTo>
                  <a:pt x="3579" y="1577"/>
                  <a:pt x="3618" y="1567"/>
                  <a:pt x="3668" y="1561"/>
                </a:cubicBezTo>
                <a:cubicBezTo>
                  <a:pt x="3674" y="1555"/>
                  <a:pt x="3685" y="1543"/>
                  <a:pt x="3685" y="1543"/>
                </a:cubicBezTo>
                <a:lnTo>
                  <a:pt x="4128" y="1632"/>
                </a:lnTo>
                <a:lnTo>
                  <a:pt x="4400" y="1723"/>
                </a:lnTo>
                <a:lnTo>
                  <a:pt x="4491" y="1905"/>
                </a:lnTo>
                <a:lnTo>
                  <a:pt x="4808" y="1905"/>
                </a:lnTo>
                <a:lnTo>
                  <a:pt x="4990" y="1905"/>
                </a:lnTo>
                <a:lnTo>
                  <a:pt x="5171" y="1950"/>
                </a:lnTo>
                <a:lnTo>
                  <a:pt x="5443" y="1905"/>
                </a:lnTo>
                <a:lnTo>
                  <a:pt x="5715" y="1950"/>
                </a:lnTo>
                <a:close/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8" name="AutoShape 9"/>
          <p:cNvSpPr>
            <a:spLocks noChangeArrowheads="1"/>
          </p:cNvSpPr>
          <p:nvPr/>
        </p:nvSpPr>
        <p:spPr bwMode="auto">
          <a:xfrm rot="15914908">
            <a:off x="4034631" y="1043782"/>
            <a:ext cx="485775" cy="2465388"/>
          </a:xfrm>
          <a:prstGeom prst="upArrow">
            <a:avLst>
              <a:gd name="adj1" fmla="val 50000"/>
              <a:gd name="adj2" fmla="val 9313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9" name="Text Box 17"/>
          <p:cNvSpPr txBox="1">
            <a:spLocks noChangeArrowheads="1"/>
          </p:cNvSpPr>
          <p:nvPr/>
        </p:nvSpPr>
        <p:spPr bwMode="auto">
          <a:xfrm>
            <a:off x="2514600" y="4343400"/>
            <a:ext cx="287655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defRPr/>
            </a:pPr>
            <a:r>
              <a:rPr lang="he-IL" sz="4800" dirty="0">
                <a:solidFill>
                  <a:schemeClr val="bg1"/>
                </a:solidFill>
                <a:cs typeface="Arial" charset="0"/>
              </a:rPr>
              <a:t>מערכת טבעית</a:t>
            </a:r>
            <a:endParaRPr lang="en-US" sz="4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0" name="AutoShape 24"/>
          <p:cNvSpPr>
            <a:spLocks noChangeArrowheads="1"/>
          </p:cNvSpPr>
          <p:nvPr/>
        </p:nvSpPr>
        <p:spPr bwMode="auto">
          <a:xfrm rot="1716494">
            <a:off x="5453063" y="2667000"/>
            <a:ext cx="485775" cy="189706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1" name="AutoShape 73"/>
          <p:cNvSpPr>
            <a:spLocks noChangeArrowheads="1"/>
          </p:cNvSpPr>
          <p:nvPr/>
        </p:nvSpPr>
        <p:spPr bwMode="auto">
          <a:xfrm rot="19891513">
            <a:off x="2700338" y="2338388"/>
            <a:ext cx="485775" cy="2297112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>
            <a:off x="5562600" y="1676400"/>
            <a:ext cx="17081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he-IL" sz="3600" dirty="0">
                <a:solidFill>
                  <a:schemeClr val="bg1"/>
                </a:solidFill>
                <a:cs typeface="Arial" charset="0"/>
              </a:rPr>
              <a:t>מערכת  חקלאית</a:t>
            </a:r>
            <a:endParaRPr lang="en-US" sz="3600" dirty="0">
              <a:solidFill>
                <a:schemeClr val="bg1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17" grpId="0" animBg="1"/>
      <p:bldP spid="38" grpId="0"/>
      <p:bldP spid="50" grpId="0"/>
      <p:bldP spid="31" grpId="0"/>
      <p:bldP spid="31" grpId="1"/>
      <p:bldP spid="33" grpId="0"/>
      <p:bldP spid="33" grpId="1"/>
      <p:bldP spid="55" grpId="0" animBg="1"/>
      <p:bldP spid="55" grpId="1" animBg="1"/>
      <p:bldP spid="56" grpId="0"/>
      <p:bldP spid="56" grpId="1"/>
      <p:bldP spid="57" grpId="0"/>
      <p:bldP spid="57" grpId="1"/>
      <p:bldP spid="58" grpId="0"/>
      <p:bldP spid="58" grpId="1"/>
      <p:bldP spid="67" grpId="0"/>
      <p:bldP spid="66" grpId="0" animBg="1"/>
      <p:bldP spid="66" grpId="1" animBg="1"/>
      <p:bldP spid="69" grpId="0" animBg="1"/>
      <p:bldP spid="70" grpId="0"/>
      <p:bldP spid="70" grpId="1"/>
      <p:bldP spid="71" grpId="0"/>
      <p:bldP spid="71" grpId="1"/>
      <p:bldP spid="73" grpId="0"/>
      <p:bldP spid="73" grpId="1"/>
      <p:bldP spid="78" grpId="0" animBg="1"/>
      <p:bldP spid="79" grpId="0"/>
      <p:bldP spid="80" grpId="0" animBg="1"/>
      <p:bldP spid="81" grpId="0" animBg="1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890" name="Text Box 31"/>
          <p:cNvSpPr txBox="1">
            <a:spLocks noChangeArrowheads="1"/>
          </p:cNvSpPr>
          <p:nvPr/>
        </p:nvSpPr>
        <p:spPr bwMode="auto">
          <a:xfrm>
            <a:off x="639763" y="1912938"/>
            <a:ext cx="24511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800">
                <a:cs typeface="Arial" charset="0"/>
              </a:rPr>
              <a:t>מערכת אקולוגית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800">
                <a:cs typeface="Arial" charset="0"/>
              </a:rPr>
              <a:t>מבונה</a:t>
            </a:r>
            <a:endParaRPr lang="en-US" sz="2800">
              <a:cs typeface="Arial" charset="0"/>
            </a:endParaRPr>
          </a:p>
        </p:txBody>
      </p:sp>
      <p:sp>
        <p:nvSpPr>
          <p:cNvPr id="68" name="Freeform 33"/>
          <p:cNvSpPr>
            <a:spLocks/>
          </p:cNvSpPr>
          <p:nvPr/>
        </p:nvSpPr>
        <p:spPr bwMode="auto">
          <a:xfrm>
            <a:off x="457200" y="1884363"/>
            <a:ext cx="4087813" cy="1239837"/>
          </a:xfrm>
          <a:custGeom>
            <a:avLst/>
            <a:gdLst>
              <a:gd name="T0" fmla="*/ 2407 w 2575"/>
              <a:gd name="T1" fmla="*/ 680 h 781"/>
              <a:gd name="T2" fmla="*/ 2519 w 2575"/>
              <a:gd name="T3" fmla="*/ 640 h 781"/>
              <a:gd name="T4" fmla="*/ 2275 w 2575"/>
              <a:gd name="T5" fmla="*/ 576 h 781"/>
              <a:gd name="T6" fmla="*/ 1911 w 2575"/>
              <a:gd name="T7" fmla="*/ 528 h 781"/>
              <a:gd name="T8" fmla="*/ 2103 w 2575"/>
              <a:gd name="T9" fmla="*/ 536 h 781"/>
              <a:gd name="T10" fmla="*/ 2179 w 2575"/>
              <a:gd name="T11" fmla="*/ 520 h 781"/>
              <a:gd name="T12" fmla="*/ 2175 w 2575"/>
              <a:gd name="T13" fmla="*/ 500 h 781"/>
              <a:gd name="T14" fmla="*/ 2071 w 2575"/>
              <a:gd name="T15" fmla="*/ 452 h 781"/>
              <a:gd name="T16" fmla="*/ 1915 w 2575"/>
              <a:gd name="T17" fmla="*/ 412 h 781"/>
              <a:gd name="T18" fmla="*/ 1967 w 2575"/>
              <a:gd name="T19" fmla="*/ 404 h 781"/>
              <a:gd name="T20" fmla="*/ 1935 w 2575"/>
              <a:gd name="T21" fmla="*/ 352 h 781"/>
              <a:gd name="T22" fmla="*/ 1831 w 2575"/>
              <a:gd name="T23" fmla="*/ 324 h 781"/>
              <a:gd name="T24" fmla="*/ 1675 w 2575"/>
              <a:gd name="T25" fmla="*/ 284 h 781"/>
              <a:gd name="T26" fmla="*/ 1683 w 2575"/>
              <a:gd name="T27" fmla="*/ 264 h 781"/>
              <a:gd name="T28" fmla="*/ 1739 w 2575"/>
              <a:gd name="T29" fmla="*/ 200 h 781"/>
              <a:gd name="T30" fmla="*/ 1695 w 2575"/>
              <a:gd name="T31" fmla="*/ 112 h 781"/>
              <a:gd name="T32" fmla="*/ 1431 w 2575"/>
              <a:gd name="T33" fmla="*/ 72 h 781"/>
              <a:gd name="T34" fmla="*/ 1099 w 2575"/>
              <a:gd name="T35" fmla="*/ 64 h 781"/>
              <a:gd name="T36" fmla="*/ 959 w 2575"/>
              <a:gd name="T37" fmla="*/ 92 h 781"/>
              <a:gd name="T38" fmla="*/ 599 w 2575"/>
              <a:gd name="T39" fmla="*/ 72 h 781"/>
              <a:gd name="T40" fmla="*/ 339 w 2575"/>
              <a:gd name="T41" fmla="*/ 28 h 781"/>
              <a:gd name="T42" fmla="*/ 127 w 2575"/>
              <a:gd name="T43" fmla="*/ 12 h 781"/>
              <a:gd name="T44" fmla="*/ 11 w 2575"/>
              <a:gd name="T45" fmla="*/ 80 h 781"/>
              <a:gd name="T46" fmla="*/ 63 w 2575"/>
              <a:gd name="T47" fmla="*/ 216 h 781"/>
              <a:gd name="T48" fmla="*/ 123 w 2575"/>
              <a:gd name="T49" fmla="*/ 420 h 781"/>
              <a:gd name="T50" fmla="*/ 99 w 2575"/>
              <a:gd name="T51" fmla="*/ 432 h 781"/>
              <a:gd name="T52" fmla="*/ 191 w 2575"/>
              <a:gd name="T53" fmla="*/ 560 h 781"/>
              <a:gd name="T54" fmla="*/ 319 w 2575"/>
              <a:gd name="T55" fmla="*/ 576 h 781"/>
              <a:gd name="T56" fmla="*/ 543 w 2575"/>
              <a:gd name="T57" fmla="*/ 608 h 781"/>
              <a:gd name="T58" fmla="*/ 799 w 2575"/>
              <a:gd name="T59" fmla="*/ 628 h 781"/>
              <a:gd name="T60" fmla="*/ 907 w 2575"/>
              <a:gd name="T61" fmla="*/ 612 h 781"/>
              <a:gd name="T62" fmla="*/ 1267 w 2575"/>
              <a:gd name="T63" fmla="*/ 588 h 781"/>
              <a:gd name="T64" fmla="*/ 1367 w 2575"/>
              <a:gd name="T65" fmla="*/ 616 h 781"/>
              <a:gd name="T66" fmla="*/ 1483 w 2575"/>
              <a:gd name="T67" fmla="*/ 660 h 781"/>
              <a:gd name="T68" fmla="*/ 1699 w 2575"/>
              <a:gd name="T69" fmla="*/ 700 h 781"/>
              <a:gd name="T70" fmla="*/ 1743 w 2575"/>
              <a:gd name="T71" fmla="*/ 708 h 781"/>
              <a:gd name="T72" fmla="*/ 1971 w 2575"/>
              <a:gd name="T73" fmla="*/ 780 h 781"/>
              <a:gd name="T74" fmla="*/ 2179 w 2575"/>
              <a:gd name="T75" fmla="*/ 764 h 781"/>
              <a:gd name="T76" fmla="*/ 2115 w 2575"/>
              <a:gd name="T77" fmla="*/ 688 h 781"/>
              <a:gd name="T78" fmla="*/ 2279 w 2575"/>
              <a:gd name="T79" fmla="*/ 692 h 781"/>
              <a:gd name="T80" fmla="*/ 2447 w 2575"/>
              <a:gd name="T81" fmla="*/ 684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75" h="781">
                <a:moveTo>
                  <a:pt x="2259" y="684"/>
                </a:moveTo>
                <a:cubicBezTo>
                  <a:pt x="2309" y="676"/>
                  <a:pt x="2356" y="677"/>
                  <a:pt x="2407" y="680"/>
                </a:cubicBezTo>
                <a:cubicBezTo>
                  <a:pt x="2469" y="677"/>
                  <a:pt x="2516" y="666"/>
                  <a:pt x="2575" y="660"/>
                </a:cubicBezTo>
                <a:cubicBezTo>
                  <a:pt x="2555" y="653"/>
                  <a:pt x="2541" y="644"/>
                  <a:pt x="2519" y="640"/>
                </a:cubicBezTo>
                <a:cubicBezTo>
                  <a:pt x="2478" y="612"/>
                  <a:pt x="2438" y="619"/>
                  <a:pt x="2387" y="616"/>
                </a:cubicBezTo>
                <a:cubicBezTo>
                  <a:pt x="2354" y="594"/>
                  <a:pt x="2312" y="588"/>
                  <a:pt x="2275" y="576"/>
                </a:cubicBezTo>
                <a:cubicBezTo>
                  <a:pt x="2194" y="584"/>
                  <a:pt x="2122" y="569"/>
                  <a:pt x="2043" y="560"/>
                </a:cubicBezTo>
                <a:cubicBezTo>
                  <a:pt x="1996" y="548"/>
                  <a:pt x="1959" y="532"/>
                  <a:pt x="1911" y="528"/>
                </a:cubicBezTo>
                <a:cubicBezTo>
                  <a:pt x="1923" y="491"/>
                  <a:pt x="1972" y="535"/>
                  <a:pt x="1999" y="540"/>
                </a:cubicBezTo>
                <a:cubicBezTo>
                  <a:pt x="2034" y="539"/>
                  <a:pt x="2068" y="540"/>
                  <a:pt x="2103" y="536"/>
                </a:cubicBezTo>
                <a:cubicBezTo>
                  <a:pt x="2108" y="536"/>
                  <a:pt x="2110" y="529"/>
                  <a:pt x="2115" y="528"/>
                </a:cubicBezTo>
                <a:cubicBezTo>
                  <a:pt x="2136" y="524"/>
                  <a:pt x="2179" y="520"/>
                  <a:pt x="2179" y="520"/>
                </a:cubicBezTo>
                <a:cubicBezTo>
                  <a:pt x="2182" y="516"/>
                  <a:pt x="2188" y="513"/>
                  <a:pt x="2187" y="508"/>
                </a:cubicBezTo>
                <a:cubicBezTo>
                  <a:pt x="2186" y="503"/>
                  <a:pt x="2178" y="504"/>
                  <a:pt x="2175" y="500"/>
                </a:cubicBezTo>
                <a:cubicBezTo>
                  <a:pt x="2149" y="470"/>
                  <a:pt x="2172" y="480"/>
                  <a:pt x="2147" y="472"/>
                </a:cubicBezTo>
                <a:cubicBezTo>
                  <a:pt x="2130" y="446"/>
                  <a:pt x="2099" y="459"/>
                  <a:pt x="2071" y="452"/>
                </a:cubicBezTo>
                <a:cubicBezTo>
                  <a:pt x="2042" y="423"/>
                  <a:pt x="1989" y="425"/>
                  <a:pt x="1951" y="412"/>
                </a:cubicBezTo>
                <a:cubicBezTo>
                  <a:pt x="1948" y="413"/>
                  <a:pt x="1920" y="421"/>
                  <a:pt x="1915" y="412"/>
                </a:cubicBezTo>
                <a:cubicBezTo>
                  <a:pt x="1913" y="408"/>
                  <a:pt x="1923" y="409"/>
                  <a:pt x="1927" y="408"/>
                </a:cubicBezTo>
                <a:cubicBezTo>
                  <a:pt x="1940" y="406"/>
                  <a:pt x="1954" y="405"/>
                  <a:pt x="1967" y="404"/>
                </a:cubicBezTo>
                <a:cubicBezTo>
                  <a:pt x="2003" y="392"/>
                  <a:pt x="1959" y="372"/>
                  <a:pt x="1947" y="364"/>
                </a:cubicBezTo>
                <a:cubicBezTo>
                  <a:pt x="1942" y="361"/>
                  <a:pt x="1940" y="355"/>
                  <a:pt x="1935" y="352"/>
                </a:cubicBezTo>
                <a:cubicBezTo>
                  <a:pt x="1929" y="349"/>
                  <a:pt x="1922" y="349"/>
                  <a:pt x="1915" y="348"/>
                </a:cubicBezTo>
                <a:cubicBezTo>
                  <a:pt x="1886" y="326"/>
                  <a:pt x="1867" y="327"/>
                  <a:pt x="1831" y="324"/>
                </a:cubicBezTo>
                <a:cubicBezTo>
                  <a:pt x="1808" y="316"/>
                  <a:pt x="1790" y="305"/>
                  <a:pt x="1767" y="300"/>
                </a:cubicBezTo>
                <a:cubicBezTo>
                  <a:pt x="1732" y="283"/>
                  <a:pt x="1724" y="287"/>
                  <a:pt x="1675" y="284"/>
                </a:cubicBezTo>
                <a:cubicBezTo>
                  <a:pt x="1674" y="280"/>
                  <a:pt x="1669" y="276"/>
                  <a:pt x="1671" y="272"/>
                </a:cubicBezTo>
                <a:cubicBezTo>
                  <a:pt x="1673" y="268"/>
                  <a:pt x="1680" y="267"/>
                  <a:pt x="1683" y="264"/>
                </a:cubicBezTo>
                <a:cubicBezTo>
                  <a:pt x="1696" y="251"/>
                  <a:pt x="1700" y="229"/>
                  <a:pt x="1715" y="216"/>
                </a:cubicBezTo>
                <a:cubicBezTo>
                  <a:pt x="1722" y="210"/>
                  <a:pt x="1739" y="200"/>
                  <a:pt x="1739" y="200"/>
                </a:cubicBezTo>
                <a:cubicBezTo>
                  <a:pt x="1744" y="192"/>
                  <a:pt x="1757" y="185"/>
                  <a:pt x="1755" y="176"/>
                </a:cubicBezTo>
                <a:cubicBezTo>
                  <a:pt x="1747" y="145"/>
                  <a:pt x="1725" y="122"/>
                  <a:pt x="1695" y="112"/>
                </a:cubicBezTo>
                <a:cubicBezTo>
                  <a:pt x="1677" y="85"/>
                  <a:pt x="1625" y="84"/>
                  <a:pt x="1595" y="80"/>
                </a:cubicBezTo>
                <a:cubicBezTo>
                  <a:pt x="1533" y="59"/>
                  <a:pt x="1612" y="84"/>
                  <a:pt x="1431" y="72"/>
                </a:cubicBezTo>
                <a:cubicBezTo>
                  <a:pt x="1397" y="70"/>
                  <a:pt x="1364" y="58"/>
                  <a:pt x="1327" y="56"/>
                </a:cubicBezTo>
                <a:cubicBezTo>
                  <a:pt x="1261" y="45"/>
                  <a:pt x="1160" y="62"/>
                  <a:pt x="1099" y="64"/>
                </a:cubicBezTo>
                <a:cubicBezTo>
                  <a:pt x="1077" y="68"/>
                  <a:pt x="1057" y="76"/>
                  <a:pt x="1035" y="80"/>
                </a:cubicBezTo>
                <a:cubicBezTo>
                  <a:pt x="1010" y="85"/>
                  <a:pt x="984" y="86"/>
                  <a:pt x="959" y="92"/>
                </a:cubicBezTo>
                <a:cubicBezTo>
                  <a:pt x="876" y="89"/>
                  <a:pt x="798" y="83"/>
                  <a:pt x="715" y="80"/>
                </a:cubicBezTo>
                <a:cubicBezTo>
                  <a:pt x="679" y="89"/>
                  <a:pt x="635" y="75"/>
                  <a:pt x="599" y="72"/>
                </a:cubicBezTo>
                <a:cubicBezTo>
                  <a:pt x="537" y="51"/>
                  <a:pt x="580" y="51"/>
                  <a:pt x="495" y="44"/>
                </a:cubicBezTo>
                <a:cubicBezTo>
                  <a:pt x="444" y="31"/>
                  <a:pt x="392" y="33"/>
                  <a:pt x="339" y="28"/>
                </a:cubicBezTo>
                <a:cubicBezTo>
                  <a:pt x="296" y="14"/>
                  <a:pt x="252" y="4"/>
                  <a:pt x="207" y="0"/>
                </a:cubicBezTo>
                <a:cubicBezTo>
                  <a:pt x="181" y="7"/>
                  <a:pt x="154" y="9"/>
                  <a:pt x="127" y="12"/>
                </a:cubicBezTo>
                <a:cubicBezTo>
                  <a:pt x="101" y="29"/>
                  <a:pt x="85" y="32"/>
                  <a:pt x="55" y="40"/>
                </a:cubicBezTo>
                <a:cubicBezTo>
                  <a:pt x="37" y="52"/>
                  <a:pt x="28" y="69"/>
                  <a:pt x="11" y="80"/>
                </a:cubicBezTo>
                <a:cubicBezTo>
                  <a:pt x="3" y="103"/>
                  <a:pt x="0" y="206"/>
                  <a:pt x="31" y="216"/>
                </a:cubicBezTo>
                <a:cubicBezTo>
                  <a:pt x="47" y="208"/>
                  <a:pt x="56" y="196"/>
                  <a:pt x="63" y="216"/>
                </a:cubicBezTo>
                <a:cubicBezTo>
                  <a:pt x="67" y="263"/>
                  <a:pt x="64" y="322"/>
                  <a:pt x="119" y="336"/>
                </a:cubicBezTo>
                <a:cubicBezTo>
                  <a:pt x="139" y="356"/>
                  <a:pt x="150" y="399"/>
                  <a:pt x="123" y="420"/>
                </a:cubicBezTo>
                <a:cubicBezTo>
                  <a:pt x="120" y="423"/>
                  <a:pt x="115" y="422"/>
                  <a:pt x="111" y="424"/>
                </a:cubicBezTo>
                <a:cubicBezTo>
                  <a:pt x="107" y="426"/>
                  <a:pt x="103" y="429"/>
                  <a:pt x="99" y="432"/>
                </a:cubicBezTo>
                <a:cubicBezTo>
                  <a:pt x="68" y="458"/>
                  <a:pt x="105" y="432"/>
                  <a:pt x="75" y="452"/>
                </a:cubicBezTo>
                <a:cubicBezTo>
                  <a:pt x="33" y="537"/>
                  <a:pt x="134" y="553"/>
                  <a:pt x="191" y="560"/>
                </a:cubicBezTo>
                <a:cubicBezTo>
                  <a:pt x="216" y="559"/>
                  <a:pt x="242" y="556"/>
                  <a:pt x="267" y="556"/>
                </a:cubicBezTo>
                <a:cubicBezTo>
                  <a:pt x="282" y="556"/>
                  <a:pt x="305" y="571"/>
                  <a:pt x="319" y="576"/>
                </a:cubicBezTo>
                <a:cubicBezTo>
                  <a:pt x="352" y="587"/>
                  <a:pt x="378" y="589"/>
                  <a:pt x="415" y="592"/>
                </a:cubicBezTo>
                <a:cubicBezTo>
                  <a:pt x="452" y="617"/>
                  <a:pt x="499" y="606"/>
                  <a:pt x="543" y="608"/>
                </a:cubicBezTo>
                <a:cubicBezTo>
                  <a:pt x="604" y="614"/>
                  <a:pt x="665" y="623"/>
                  <a:pt x="727" y="628"/>
                </a:cubicBezTo>
                <a:cubicBezTo>
                  <a:pt x="754" y="637"/>
                  <a:pt x="753" y="638"/>
                  <a:pt x="799" y="628"/>
                </a:cubicBezTo>
                <a:cubicBezTo>
                  <a:pt x="805" y="627"/>
                  <a:pt x="805" y="617"/>
                  <a:pt x="811" y="616"/>
                </a:cubicBezTo>
                <a:cubicBezTo>
                  <a:pt x="843" y="611"/>
                  <a:pt x="875" y="613"/>
                  <a:pt x="907" y="612"/>
                </a:cubicBezTo>
                <a:cubicBezTo>
                  <a:pt x="951" y="597"/>
                  <a:pt x="955" y="596"/>
                  <a:pt x="1015" y="592"/>
                </a:cubicBezTo>
                <a:cubicBezTo>
                  <a:pt x="1080" y="570"/>
                  <a:pt x="1190" y="592"/>
                  <a:pt x="1267" y="588"/>
                </a:cubicBezTo>
                <a:cubicBezTo>
                  <a:pt x="1287" y="589"/>
                  <a:pt x="1308" y="587"/>
                  <a:pt x="1327" y="592"/>
                </a:cubicBezTo>
                <a:cubicBezTo>
                  <a:pt x="1342" y="596"/>
                  <a:pt x="1354" y="608"/>
                  <a:pt x="1367" y="616"/>
                </a:cubicBezTo>
                <a:cubicBezTo>
                  <a:pt x="1376" y="622"/>
                  <a:pt x="1389" y="620"/>
                  <a:pt x="1399" y="624"/>
                </a:cubicBezTo>
                <a:cubicBezTo>
                  <a:pt x="1427" y="634"/>
                  <a:pt x="1454" y="650"/>
                  <a:pt x="1483" y="660"/>
                </a:cubicBezTo>
                <a:cubicBezTo>
                  <a:pt x="1533" y="677"/>
                  <a:pt x="1585" y="687"/>
                  <a:pt x="1635" y="704"/>
                </a:cubicBezTo>
                <a:cubicBezTo>
                  <a:pt x="1656" y="703"/>
                  <a:pt x="1678" y="702"/>
                  <a:pt x="1699" y="700"/>
                </a:cubicBezTo>
                <a:cubicBezTo>
                  <a:pt x="1707" y="699"/>
                  <a:pt x="1715" y="695"/>
                  <a:pt x="1723" y="696"/>
                </a:cubicBezTo>
                <a:cubicBezTo>
                  <a:pt x="1731" y="697"/>
                  <a:pt x="1736" y="705"/>
                  <a:pt x="1743" y="708"/>
                </a:cubicBezTo>
                <a:cubicBezTo>
                  <a:pt x="1781" y="725"/>
                  <a:pt x="1827" y="727"/>
                  <a:pt x="1867" y="740"/>
                </a:cubicBezTo>
                <a:cubicBezTo>
                  <a:pt x="1902" y="752"/>
                  <a:pt x="1936" y="768"/>
                  <a:pt x="1971" y="780"/>
                </a:cubicBezTo>
                <a:cubicBezTo>
                  <a:pt x="2016" y="775"/>
                  <a:pt x="2058" y="781"/>
                  <a:pt x="2103" y="772"/>
                </a:cubicBezTo>
                <a:cubicBezTo>
                  <a:pt x="2132" y="777"/>
                  <a:pt x="2151" y="770"/>
                  <a:pt x="2179" y="764"/>
                </a:cubicBezTo>
                <a:cubicBezTo>
                  <a:pt x="2168" y="732"/>
                  <a:pt x="2168" y="729"/>
                  <a:pt x="2131" y="724"/>
                </a:cubicBezTo>
                <a:cubicBezTo>
                  <a:pt x="2118" y="720"/>
                  <a:pt x="2098" y="705"/>
                  <a:pt x="2115" y="688"/>
                </a:cubicBezTo>
                <a:cubicBezTo>
                  <a:pt x="2120" y="683"/>
                  <a:pt x="2128" y="685"/>
                  <a:pt x="2135" y="684"/>
                </a:cubicBezTo>
                <a:cubicBezTo>
                  <a:pt x="2191" y="691"/>
                  <a:pt x="2224" y="696"/>
                  <a:pt x="2279" y="692"/>
                </a:cubicBezTo>
                <a:cubicBezTo>
                  <a:pt x="2317" y="683"/>
                  <a:pt x="2358" y="698"/>
                  <a:pt x="2391" y="676"/>
                </a:cubicBezTo>
                <a:cubicBezTo>
                  <a:pt x="2410" y="682"/>
                  <a:pt x="2426" y="684"/>
                  <a:pt x="2447" y="68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6" name="Freeform 9"/>
          <p:cNvSpPr>
            <a:spLocks/>
          </p:cNvSpPr>
          <p:nvPr/>
        </p:nvSpPr>
        <p:spPr bwMode="auto">
          <a:xfrm>
            <a:off x="2809875" y="1350963"/>
            <a:ext cx="6264275" cy="2592387"/>
          </a:xfrm>
          <a:custGeom>
            <a:avLst/>
            <a:gdLst>
              <a:gd name="T0" fmla="*/ 3946 w 3946"/>
              <a:gd name="T1" fmla="*/ 1588 h 1633"/>
              <a:gd name="T2" fmla="*/ 3946 w 3946"/>
              <a:gd name="T3" fmla="*/ 272 h 1633"/>
              <a:gd name="T4" fmla="*/ 3221 w 3946"/>
              <a:gd name="T5" fmla="*/ 227 h 1633"/>
              <a:gd name="T6" fmla="*/ 2994 w 3946"/>
              <a:gd name="T7" fmla="*/ 91 h 1633"/>
              <a:gd name="T8" fmla="*/ 2495 w 3946"/>
              <a:gd name="T9" fmla="*/ 45 h 1633"/>
              <a:gd name="T10" fmla="*/ 1950 w 3946"/>
              <a:gd name="T11" fmla="*/ 45 h 1633"/>
              <a:gd name="T12" fmla="*/ 1678 w 3946"/>
              <a:gd name="T13" fmla="*/ 0 h 1633"/>
              <a:gd name="T14" fmla="*/ 1134 w 3946"/>
              <a:gd name="T15" fmla="*/ 45 h 1633"/>
              <a:gd name="T16" fmla="*/ 816 w 3946"/>
              <a:gd name="T17" fmla="*/ 45 h 1633"/>
              <a:gd name="T18" fmla="*/ 544 w 3946"/>
              <a:gd name="T19" fmla="*/ 45 h 1633"/>
              <a:gd name="T20" fmla="*/ 363 w 3946"/>
              <a:gd name="T21" fmla="*/ 45 h 1633"/>
              <a:gd name="T22" fmla="*/ 0 w 3946"/>
              <a:gd name="T23" fmla="*/ 91 h 1633"/>
              <a:gd name="T24" fmla="*/ 272 w 3946"/>
              <a:gd name="T25" fmla="*/ 227 h 1633"/>
              <a:gd name="T26" fmla="*/ 544 w 3946"/>
              <a:gd name="T27" fmla="*/ 272 h 1633"/>
              <a:gd name="T28" fmla="*/ 635 w 3946"/>
              <a:gd name="T29" fmla="*/ 272 h 1633"/>
              <a:gd name="T30" fmla="*/ 590 w 3946"/>
              <a:gd name="T31" fmla="*/ 363 h 1633"/>
              <a:gd name="T32" fmla="*/ 499 w 3946"/>
              <a:gd name="T33" fmla="*/ 408 h 1633"/>
              <a:gd name="T34" fmla="*/ 408 w 3946"/>
              <a:gd name="T35" fmla="*/ 499 h 1633"/>
              <a:gd name="T36" fmla="*/ 318 w 3946"/>
              <a:gd name="T37" fmla="*/ 544 h 1633"/>
              <a:gd name="T38" fmla="*/ 272 w 3946"/>
              <a:gd name="T39" fmla="*/ 635 h 1633"/>
              <a:gd name="T40" fmla="*/ 454 w 3946"/>
              <a:gd name="T41" fmla="*/ 590 h 1633"/>
              <a:gd name="T42" fmla="*/ 590 w 3946"/>
              <a:gd name="T43" fmla="*/ 680 h 1633"/>
              <a:gd name="T44" fmla="*/ 635 w 3946"/>
              <a:gd name="T45" fmla="*/ 726 h 1633"/>
              <a:gd name="T46" fmla="*/ 726 w 3946"/>
              <a:gd name="T47" fmla="*/ 771 h 1633"/>
              <a:gd name="T48" fmla="*/ 816 w 3946"/>
              <a:gd name="T49" fmla="*/ 816 h 1633"/>
              <a:gd name="T50" fmla="*/ 680 w 3946"/>
              <a:gd name="T51" fmla="*/ 862 h 1633"/>
              <a:gd name="T52" fmla="*/ 953 w 3946"/>
              <a:gd name="T53" fmla="*/ 907 h 1633"/>
              <a:gd name="T54" fmla="*/ 1089 w 3946"/>
              <a:gd name="T55" fmla="*/ 952 h 1633"/>
              <a:gd name="T56" fmla="*/ 1179 w 3946"/>
              <a:gd name="T57" fmla="*/ 952 h 1633"/>
              <a:gd name="T58" fmla="*/ 998 w 3946"/>
              <a:gd name="T59" fmla="*/ 998 h 1633"/>
              <a:gd name="T60" fmla="*/ 771 w 3946"/>
              <a:gd name="T61" fmla="*/ 1043 h 1633"/>
              <a:gd name="T62" fmla="*/ 816 w 3946"/>
              <a:gd name="T63" fmla="*/ 1089 h 1633"/>
              <a:gd name="T64" fmla="*/ 1043 w 3946"/>
              <a:gd name="T65" fmla="*/ 1134 h 1633"/>
              <a:gd name="T66" fmla="*/ 1286 w 3946"/>
              <a:gd name="T67" fmla="*/ 1166 h 1633"/>
              <a:gd name="T68" fmla="*/ 1534 w 3946"/>
              <a:gd name="T69" fmla="*/ 1158 h 1633"/>
              <a:gd name="T70" fmla="*/ 1558 w 3946"/>
              <a:gd name="T71" fmla="*/ 1150 h 1633"/>
              <a:gd name="T72" fmla="*/ 1638 w 3946"/>
              <a:gd name="T73" fmla="*/ 1238 h 1633"/>
              <a:gd name="T74" fmla="*/ 2313 w 3946"/>
              <a:gd name="T75" fmla="*/ 1406 h 1633"/>
              <a:gd name="T76" fmla="*/ 2948 w 3946"/>
              <a:gd name="T77" fmla="*/ 1542 h 1633"/>
              <a:gd name="T78" fmla="*/ 3266 w 3946"/>
              <a:gd name="T79" fmla="*/ 1588 h 1633"/>
              <a:gd name="T80" fmla="*/ 3447 w 3946"/>
              <a:gd name="T81" fmla="*/ 1542 h 1633"/>
              <a:gd name="T82" fmla="*/ 3765 w 3946"/>
              <a:gd name="T83" fmla="*/ 1588 h 1633"/>
              <a:gd name="T84" fmla="*/ 3901 w 3946"/>
              <a:gd name="T85" fmla="*/ 1633 h 1633"/>
              <a:gd name="T86" fmla="*/ 3946 w 3946"/>
              <a:gd name="T87" fmla="*/ 1588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46" h="1633">
                <a:moveTo>
                  <a:pt x="3946" y="1588"/>
                </a:moveTo>
                <a:lnTo>
                  <a:pt x="3946" y="272"/>
                </a:lnTo>
                <a:lnTo>
                  <a:pt x="3221" y="227"/>
                </a:lnTo>
                <a:lnTo>
                  <a:pt x="2994" y="91"/>
                </a:lnTo>
                <a:lnTo>
                  <a:pt x="2495" y="45"/>
                </a:lnTo>
                <a:lnTo>
                  <a:pt x="1950" y="45"/>
                </a:lnTo>
                <a:lnTo>
                  <a:pt x="1678" y="0"/>
                </a:lnTo>
                <a:lnTo>
                  <a:pt x="1134" y="45"/>
                </a:lnTo>
                <a:lnTo>
                  <a:pt x="816" y="45"/>
                </a:lnTo>
                <a:lnTo>
                  <a:pt x="544" y="45"/>
                </a:lnTo>
                <a:lnTo>
                  <a:pt x="363" y="45"/>
                </a:lnTo>
                <a:lnTo>
                  <a:pt x="0" y="91"/>
                </a:lnTo>
                <a:lnTo>
                  <a:pt x="272" y="227"/>
                </a:lnTo>
                <a:lnTo>
                  <a:pt x="544" y="272"/>
                </a:lnTo>
                <a:lnTo>
                  <a:pt x="635" y="272"/>
                </a:lnTo>
                <a:lnTo>
                  <a:pt x="590" y="363"/>
                </a:lnTo>
                <a:lnTo>
                  <a:pt x="499" y="408"/>
                </a:lnTo>
                <a:lnTo>
                  <a:pt x="408" y="499"/>
                </a:lnTo>
                <a:lnTo>
                  <a:pt x="318" y="544"/>
                </a:lnTo>
                <a:lnTo>
                  <a:pt x="272" y="635"/>
                </a:lnTo>
                <a:lnTo>
                  <a:pt x="454" y="590"/>
                </a:lnTo>
                <a:lnTo>
                  <a:pt x="590" y="680"/>
                </a:lnTo>
                <a:lnTo>
                  <a:pt x="635" y="726"/>
                </a:lnTo>
                <a:lnTo>
                  <a:pt x="726" y="771"/>
                </a:lnTo>
                <a:lnTo>
                  <a:pt x="816" y="816"/>
                </a:lnTo>
                <a:lnTo>
                  <a:pt x="680" y="862"/>
                </a:lnTo>
                <a:lnTo>
                  <a:pt x="953" y="907"/>
                </a:lnTo>
                <a:lnTo>
                  <a:pt x="1089" y="952"/>
                </a:lnTo>
                <a:lnTo>
                  <a:pt x="1179" y="952"/>
                </a:lnTo>
                <a:lnTo>
                  <a:pt x="998" y="998"/>
                </a:lnTo>
                <a:lnTo>
                  <a:pt x="771" y="1043"/>
                </a:lnTo>
                <a:lnTo>
                  <a:pt x="816" y="1089"/>
                </a:lnTo>
                <a:lnTo>
                  <a:pt x="1043" y="1134"/>
                </a:lnTo>
                <a:cubicBezTo>
                  <a:pt x="1144" y="1141"/>
                  <a:pt x="1190" y="1150"/>
                  <a:pt x="1286" y="1166"/>
                </a:cubicBezTo>
                <a:cubicBezTo>
                  <a:pt x="1369" y="1163"/>
                  <a:pt x="1451" y="1163"/>
                  <a:pt x="1534" y="1158"/>
                </a:cubicBezTo>
                <a:cubicBezTo>
                  <a:pt x="1542" y="1158"/>
                  <a:pt x="1553" y="1143"/>
                  <a:pt x="1558" y="1150"/>
                </a:cubicBezTo>
                <a:cubicBezTo>
                  <a:pt x="1595" y="1201"/>
                  <a:pt x="1545" y="1238"/>
                  <a:pt x="1638" y="1238"/>
                </a:cubicBezTo>
                <a:lnTo>
                  <a:pt x="2313" y="1406"/>
                </a:lnTo>
                <a:lnTo>
                  <a:pt x="2948" y="1542"/>
                </a:lnTo>
                <a:lnTo>
                  <a:pt x="3266" y="1588"/>
                </a:lnTo>
                <a:lnTo>
                  <a:pt x="3447" y="1542"/>
                </a:lnTo>
                <a:lnTo>
                  <a:pt x="3765" y="1588"/>
                </a:lnTo>
                <a:lnTo>
                  <a:pt x="3901" y="1633"/>
                </a:lnTo>
                <a:lnTo>
                  <a:pt x="3946" y="1588"/>
                </a:lnTo>
                <a:close/>
              </a:path>
            </a:pathLst>
          </a:custGeom>
          <a:noFill/>
          <a:ln w="57150" cmpd="sng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7" name="Freeform 29"/>
          <p:cNvSpPr>
            <a:spLocks/>
          </p:cNvSpPr>
          <p:nvPr/>
        </p:nvSpPr>
        <p:spPr bwMode="auto">
          <a:xfrm>
            <a:off x="-4763" y="1054100"/>
            <a:ext cx="9072563" cy="5803900"/>
          </a:xfrm>
          <a:custGeom>
            <a:avLst/>
            <a:gdLst>
              <a:gd name="T0" fmla="*/ 5715 w 5715"/>
              <a:gd name="T1" fmla="*/ 1950 h 3538"/>
              <a:gd name="T2" fmla="*/ 5715 w 5715"/>
              <a:gd name="T3" fmla="*/ 3538 h 3538"/>
              <a:gd name="T4" fmla="*/ 0 w 5715"/>
              <a:gd name="T5" fmla="*/ 3492 h 3538"/>
              <a:gd name="T6" fmla="*/ 45 w 5715"/>
              <a:gd name="T7" fmla="*/ 90 h 3538"/>
              <a:gd name="T8" fmla="*/ 272 w 5715"/>
              <a:gd name="T9" fmla="*/ 0 h 3538"/>
              <a:gd name="T10" fmla="*/ 544 w 5715"/>
              <a:gd name="T11" fmla="*/ 0 h 3538"/>
              <a:gd name="T12" fmla="*/ 726 w 5715"/>
              <a:gd name="T13" fmla="*/ 0 h 3538"/>
              <a:gd name="T14" fmla="*/ 1225 w 5715"/>
              <a:gd name="T15" fmla="*/ 136 h 3538"/>
              <a:gd name="T16" fmla="*/ 1406 w 5715"/>
              <a:gd name="T17" fmla="*/ 226 h 3538"/>
              <a:gd name="T18" fmla="*/ 1678 w 5715"/>
              <a:gd name="T19" fmla="*/ 317 h 3538"/>
              <a:gd name="T20" fmla="*/ 1769 w 5715"/>
              <a:gd name="T21" fmla="*/ 362 h 3538"/>
              <a:gd name="T22" fmla="*/ 1996 w 5715"/>
              <a:gd name="T23" fmla="*/ 453 h 3538"/>
              <a:gd name="T24" fmla="*/ 2313 w 5715"/>
              <a:gd name="T25" fmla="*/ 498 h 3538"/>
              <a:gd name="T26" fmla="*/ 2223 w 5715"/>
              <a:gd name="T27" fmla="*/ 589 h 3538"/>
              <a:gd name="T28" fmla="*/ 2132 w 5715"/>
              <a:gd name="T29" fmla="*/ 635 h 3538"/>
              <a:gd name="T30" fmla="*/ 1950 w 5715"/>
              <a:gd name="T31" fmla="*/ 544 h 3538"/>
              <a:gd name="T32" fmla="*/ 1814 w 5715"/>
              <a:gd name="T33" fmla="*/ 544 h 3538"/>
              <a:gd name="T34" fmla="*/ 1588 w 5715"/>
              <a:gd name="T35" fmla="*/ 498 h 3538"/>
              <a:gd name="T36" fmla="*/ 1270 w 5715"/>
              <a:gd name="T37" fmla="*/ 544 h 3538"/>
              <a:gd name="T38" fmla="*/ 998 w 5715"/>
              <a:gd name="T39" fmla="*/ 544 h 3538"/>
              <a:gd name="T40" fmla="*/ 816 w 5715"/>
              <a:gd name="T41" fmla="*/ 498 h 3538"/>
              <a:gd name="T42" fmla="*/ 680 w 5715"/>
              <a:gd name="T43" fmla="*/ 453 h 3538"/>
              <a:gd name="T44" fmla="*/ 544 w 5715"/>
              <a:gd name="T45" fmla="*/ 453 h 3538"/>
              <a:gd name="T46" fmla="*/ 315 w 5715"/>
              <a:gd name="T47" fmla="*/ 563 h 3538"/>
              <a:gd name="T48" fmla="*/ 363 w 5715"/>
              <a:gd name="T49" fmla="*/ 816 h 3538"/>
              <a:gd name="T50" fmla="*/ 363 w 5715"/>
              <a:gd name="T51" fmla="*/ 997 h 3538"/>
              <a:gd name="T52" fmla="*/ 544 w 5715"/>
              <a:gd name="T53" fmla="*/ 1133 h 3538"/>
              <a:gd name="T54" fmla="*/ 953 w 5715"/>
              <a:gd name="T55" fmla="*/ 1179 h 3538"/>
              <a:gd name="T56" fmla="*/ 1179 w 5715"/>
              <a:gd name="T57" fmla="*/ 1179 h 3538"/>
              <a:gd name="T58" fmla="*/ 1452 w 5715"/>
              <a:gd name="T59" fmla="*/ 1088 h 3538"/>
              <a:gd name="T60" fmla="*/ 1769 w 5715"/>
              <a:gd name="T61" fmla="*/ 1179 h 3538"/>
              <a:gd name="T62" fmla="*/ 1950 w 5715"/>
              <a:gd name="T63" fmla="*/ 1224 h 3538"/>
              <a:gd name="T64" fmla="*/ 2132 w 5715"/>
              <a:gd name="T65" fmla="*/ 1270 h 3538"/>
              <a:gd name="T66" fmla="*/ 2250 w 5715"/>
              <a:gd name="T67" fmla="*/ 1294 h 3538"/>
              <a:gd name="T68" fmla="*/ 2224 w 5715"/>
              <a:gd name="T69" fmla="*/ 1432 h 3538"/>
              <a:gd name="T70" fmla="*/ 2327 w 5715"/>
              <a:gd name="T71" fmla="*/ 1612 h 3538"/>
              <a:gd name="T72" fmla="*/ 2473 w 5715"/>
              <a:gd name="T73" fmla="*/ 1621 h 3538"/>
              <a:gd name="T74" fmla="*/ 3264 w 5715"/>
              <a:gd name="T75" fmla="*/ 1612 h 3538"/>
              <a:gd name="T76" fmla="*/ 3479 w 5715"/>
              <a:gd name="T77" fmla="*/ 1604 h 3538"/>
              <a:gd name="T78" fmla="*/ 3531 w 5715"/>
              <a:gd name="T79" fmla="*/ 1586 h 3538"/>
              <a:gd name="T80" fmla="*/ 3668 w 5715"/>
              <a:gd name="T81" fmla="*/ 1561 h 3538"/>
              <a:gd name="T82" fmla="*/ 3685 w 5715"/>
              <a:gd name="T83" fmla="*/ 1543 h 3538"/>
              <a:gd name="T84" fmla="*/ 4128 w 5715"/>
              <a:gd name="T85" fmla="*/ 1632 h 3538"/>
              <a:gd name="T86" fmla="*/ 4400 w 5715"/>
              <a:gd name="T87" fmla="*/ 1723 h 3538"/>
              <a:gd name="T88" fmla="*/ 4491 w 5715"/>
              <a:gd name="T89" fmla="*/ 1905 h 3538"/>
              <a:gd name="T90" fmla="*/ 4808 w 5715"/>
              <a:gd name="T91" fmla="*/ 1905 h 3538"/>
              <a:gd name="T92" fmla="*/ 4990 w 5715"/>
              <a:gd name="T93" fmla="*/ 1905 h 3538"/>
              <a:gd name="T94" fmla="*/ 5171 w 5715"/>
              <a:gd name="T95" fmla="*/ 1950 h 3538"/>
              <a:gd name="T96" fmla="*/ 5443 w 5715"/>
              <a:gd name="T97" fmla="*/ 1905 h 3538"/>
              <a:gd name="T98" fmla="*/ 5715 w 5715"/>
              <a:gd name="T99" fmla="*/ 1950 h 3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15" h="3538">
                <a:moveTo>
                  <a:pt x="5715" y="1950"/>
                </a:moveTo>
                <a:lnTo>
                  <a:pt x="5715" y="3538"/>
                </a:lnTo>
                <a:lnTo>
                  <a:pt x="0" y="3492"/>
                </a:lnTo>
                <a:lnTo>
                  <a:pt x="45" y="90"/>
                </a:lnTo>
                <a:lnTo>
                  <a:pt x="272" y="0"/>
                </a:lnTo>
                <a:lnTo>
                  <a:pt x="544" y="0"/>
                </a:lnTo>
                <a:lnTo>
                  <a:pt x="726" y="0"/>
                </a:lnTo>
                <a:lnTo>
                  <a:pt x="1225" y="136"/>
                </a:lnTo>
                <a:lnTo>
                  <a:pt x="1406" y="226"/>
                </a:lnTo>
                <a:lnTo>
                  <a:pt x="1678" y="317"/>
                </a:lnTo>
                <a:lnTo>
                  <a:pt x="1769" y="362"/>
                </a:lnTo>
                <a:lnTo>
                  <a:pt x="1996" y="453"/>
                </a:lnTo>
                <a:lnTo>
                  <a:pt x="2313" y="498"/>
                </a:lnTo>
                <a:lnTo>
                  <a:pt x="2223" y="589"/>
                </a:lnTo>
                <a:lnTo>
                  <a:pt x="2132" y="635"/>
                </a:lnTo>
                <a:lnTo>
                  <a:pt x="1950" y="544"/>
                </a:lnTo>
                <a:lnTo>
                  <a:pt x="1814" y="544"/>
                </a:lnTo>
                <a:lnTo>
                  <a:pt x="1588" y="498"/>
                </a:lnTo>
                <a:lnTo>
                  <a:pt x="1270" y="544"/>
                </a:lnTo>
                <a:lnTo>
                  <a:pt x="998" y="544"/>
                </a:lnTo>
                <a:lnTo>
                  <a:pt x="816" y="498"/>
                </a:lnTo>
                <a:lnTo>
                  <a:pt x="680" y="453"/>
                </a:lnTo>
                <a:lnTo>
                  <a:pt x="544" y="453"/>
                </a:lnTo>
                <a:cubicBezTo>
                  <a:pt x="312" y="546"/>
                  <a:pt x="331" y="464"/>
                  <a:pt x="315" y="563"/>
                </a:cubicBezTo>
                <a:lnTo>
                  <a:pt x="363" y="816"/>
                </a:lnTo>
                <a:lnTo>
                  <a:pt x="363" y="997"/>
                </a:lnTo>
                <a:lnTo>
                  <a:pt x="544" y="1133"/>
                </a:lnTo>
                <a:lnTo>
                  <a:pt x="953" y="1179"/>
                </a:lnTo>
                <a:lnTo>
                  <a:pt x="1179" y="1179"/>
                </a:lnTo>
                <a:lnTo>
                  <a:pt x="1452" y="1088"/>
                </a:lnTo>
                <a:lnTo>
                  <a:pt x="1769" y="1179"/>
                </a:lnTo>
                <a:lnTo>
                  <a:pt x="1950" y="1224"/>
                </a:lnTo>
                <a:lnTo>
                  <a:pt x="2132" y="1270"/>
                </a:lnTo>
                <a:cubicBezTo>
                  <a:pt x="2177" y="1268"/>
                  <a:pt x="2211" y="1269"/>
                  <a:pt x="2250" y="1294"/>
                </a:cubicBezTo>
                <a:cubicBezTo>
                  <a:pt x="2244" y="1354"/>
                  <a:pt x="2240" y="1381"/>
                  <a:pt x="2224" y="1432"/>
                </a:cubicBezTo>
                <a:cubicBezTo>
                  <a:pt x="2232" y="1566"/>
                  <a:pt x="2202" y="1602"/>
                  <a:pt x="2327" y="1612"/>
                </a:cubicBezTo>
                <a:cubicBezTo>
                  <a:pt x="2376" y="1616"/>
                  <a:pt x="2424" y="1618"/>
                  <a:pt x="2473" y="1621"/>
                </a:cubicBezTo>
                <a:cubicBezTo>
                  <a:pt x="2766" y="1614"/>
                  <a:pt x="2972" y="1606"/>
                  <a:pt x="3264" y="1612"/>
                </a:cubicBezTo>
                <a:cubicBezTo>
                  <a:pt x="3336" y="1609"/>
                  <a:pt x="3408" y="1611"/>
                  <a:pt x="3479" y="1604"/>
                </a:cubicBezTo>
                <a:cubicBezTo>
                  <a:pt x="3497" y="1602"/>
                  <a:pt x="3513" y="1589"/>
                  <a:pt x="3531" y="1586"/>
                </a:cubicBezTo>
                <a:cubicBezTo>
                  <a:pt x="3579" y="1577"/>
                  <a:pt x="3618" y="1567"/>
                  <a:pt x="3668" y="1561"/>
                </a:cubicBezTo>
                <a:cubicBezTo>
                  <a:pt x="3674" y="1555"/>
                  <a:pt x="3685" y="1543"/>
                  <a:pt x="3685" y="1543"/>
                </a:cubicBezTo>
                <a:lnTo>
                  <a:pt x="4128" y="1632"/>
                </a:lnTo>
                <a:lnTo>
                  <a:pt x="4400" y="1723"/>
                </a:lnTo>
                <a:lnTo>
                  <a:pt x="4491" y="1905"/>
                </a:lnTo>
                <a:lnTo>
                  <a:pt x="4808" y="1905"/>
                </a:lnTo>
                <a:lnTo>
                  <a:pt x="4990" y="1905"/>
                </a:lnTo>
                <a:lnTo>
                  <a:pt x="5171" y="1950"/>
                </a:lnTo>
                <a:lnTo>
                  <a:pt x="5443" y="1905"/>
                </a:lnTo>
                <a:lnTo>
                  <a:pt x="5715" y="1950"/>
                </a:lnTo>
                <a:close/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8" name="AutoShape 9"/>
          <p:cNvSpPr>
            <a:spLocks noChangeArrowheads="1"/>
          </p:cNvSpPr>
          <p:nvPr/>
        </p:nvSpPr>
        <p:spPr bwMode="auto">
          <a:xfrm rot="15914908">
            <a:off x="4034631" y="1043782"/>
            <a:ext cx="485775" cy="2465388"/>
          </a:xfrm>
          <a:prstGeom prst="upArrow">
            <a:avLst>
              <a:gd name="adj1" fmla="val 50000"/>
              <a:gd name="adj2" fmla="val 9313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9" name="Text Box 17"/>
          <p:cNvSpPr txBox="1">
            <a:spLocks noChangeArrowheads="1"/>
          </p:cNvSpPr>
          <p:nvPr/>
        </p:nvSpPr>
        <p:spPr bwMode="auto">
          <a:xfrm>
            <a:off x="3276600" y="4343400"/>
            <a:ext cx="211455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defRPr/>
            </a:pPr>
            <a:r>
              <a:rPr lang="he-IL" sz="4800" dirty="0">
                <a:solidFill>
                  <a:schemeClr val="bg1"/>
                </a:solidFill>
                <a:cs typeface="Arial" charset="0"/>
              </a:rPr>
              <a:t>מערכת טבעית</a:t>
            </a:r>
            <a:endParaRPr lang="en-US" sz="4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0" name="AutoShape 24"/>
          <p:cNvSpPr>
            <a:spLocks noChangeArrowheads="1"/>
          </p:cNvSpPr>
          <p:nvPr/>
        </p:nvSpPr>
        <p:spPr bwMode="auto">
          <a:xfrm rot="1716494">
            <a:off x="5453063" y="2667000"/>
            <a:ext cx="485775" cy="189706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1" name="AutoShape 73"/>
          <p:cNvSpPr>
            <a:spLocks noChangeArrowheads="1"/>
          </p:cNvSpPr>
          <p:nvPr/>
        </p:nvSpPr>
        <p:spPr bwMode="auto">
          <a:xfrm rot="19891513">
            <a:off x="2700338" y="2338388"/>
            <a:ext cx="485775" cy="2297112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>
            <a:off x="5562600" y="1676400"/>
            <a:ext cx="17081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he-IL" sz="3600" dirty="0">
                <a:solidFill>
                  <a:schemeClr val="bg1"/>
                </a:solidFill>
                <a:cs typeface="Arial" charset="0"/>
              </a:rPr>
              <a:t>מערכת  חקלאית</a:t>
            </a:r>
            <a:endParaRPr lang="en-US" sz="3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20638" y="513418"/>
            <a:ext cx="9067800" cy="6268382"/>
          </a:xfrm>
          <a:prstGeom prst="rect">
            <a:avLst/>
          </a:prstGeom>
          <a:solidFill>
            <a:srgbClr val="008000">
              <a:alpha val="74117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7938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57388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145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717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89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861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lnSpc>
                <a:spcPct val="80000"/>
              </a:lnSpc>
              <a:spcAft>
                <a:spcPct val="5000"/>
              </a:spcAft>
              <a:buFont typeface="Arial" charset="0"/>
              <a:buChar char="•"/>
            </a:pPr>
            <a:r>
              <a:rPr lang="he-IL" sz="3200" b="0" dirty="0">
                <a:solidFill>
                  <a:schemeClr val="bg1"/>
                </a:solidFill>
                <a:cs typeface="Arial" charset="0"/>
              </a:rPr>
              <a:t> המערכות החקלאיות מספקות שרותי אספקת מוצרים ביולוגיים גבוהה מזו שמספקות המערכות הטבעיות</a:t>
            </a:r>
          </a:p>
          <a:p>
            <a:pPr algn="r" rtl="1" eaLnBrk="1" hangingPunct="1">
              <a:lnSpc>
                <a:spcPct val="90000"/>
              </a:lnSpc>
              <a:spcAft>
                <a:spcPct val="5000"/>
              </a:spcAft>
              <a:buFont typeface="Arial" charset="0"/>
              <a:buChar char="•"/>
            </a:pPr>
            <a:r>
              <a:rPr lang="he-IL" sz="3200" b="0" dirty="0" smtClean="0">
                <a:solidFill>
                  <a:schemeClr val="bg1"/>
                </a:solidFill>
                <a:cs typeface="Arial" charset="0"/>
              </a:rPr>
              <a:t> המערכות </a:t>
            </a:r>
            <a:r>
              <a:rPr lang="he-IL" sz="3200" b="0" dirty="0">
                <a:solidFill>
                  <a:schemeClr val="bg1"/>
                </a:solidFill>
                <a:cs typeface="Arial" charset="0"/>
              </a:rPr>
              <a:t>החקלאיות מספקות גם שירותים נוספים</a:t>
            </a:r>
          </a:p>
          <a:p>
            <a:pPr algn="r" rtl="1" eaLnBrk="1" hangingPunct="1">
              <a:lnSpc>
                <a:spcPct val="80000"/>
              </a:lnSpc>
              <a:spcAft>
                <a:spcPct val="5000"/>
              </a:spcAft>
              <a:buFont typeface="Arial" charset="0"/>
              <a:buChar char="•"/>
            </a:pPr>
            <a:r>
              <a:rPr lang="he-IL" sz="3200" b="0" dirty="0" smtClean="0">
                <a:solidFill>
                  <a:schemeClr val="bg1"/>
                </a:solidFill>
                <a:cs typeface="Arial" charset="0"/>
              </a:rPr>
              <a:t> כדי </a:t>
            </a:r>
            <a:r>
              <a:rPr lang="he-IL" sz="3200" b="0" dirty="0">
                <a:solidFill>
                  <a:schemeClr val="bg1"/>
                </a:solidFill>
                <a:cs typeface="Arial" charset="0"/>
              </a:rPr>
              <a:t>לממש השגים אלה המערכות החקלאיות נזקקות לשרותים של מערכות טבעיותֿ</a:t>
            </a:r>
          </a:p>
          <a:p>
            <a:pPr algn="r" rtl="1" eaLnBrk="1" hangingPunct="1">
              <a:lnSpc>
                <a:spcPct val="80000"/>
              </a:lnSpc>
              <a:spcAft>
                <a:spcPct val="5000"/>
              </a:spcAft>
              <a:buFont typeface="Arial" charset="0"/>
              <a:buChar char="•"/>
            </a:pPr>
            <a:r>
              <a:rPr lang="he-IL" sz="3200" b="0" dirty="0" smtClean="0">
                <a:solidFill>
                  <a:schemeClr val="bg1"/>
                </a:solidFill>
                <a:cs typeface="Arial" charset="0"/>
              </a:rPr>
              <a:t> בנוסף </a:t>
            </a:r>
            <a:r>
              <a:rPr lang="he-IL" sz="3200" b="0" dirty="0">
                <a:solidFill>
                  <a:schemeClr val="bg1"/>
                </a:solidFill>
                <a:cs typeface="Arial" charset="0"/>
              </a:rPr>
              <a:t>לתועלותיו מהמערכות החקלאיות צורך האדם שרותים גם ממערכות טבעיות</a:t>
            </a:r>
          </a:p>
          <a:p>
            <a:pPr algn="r" rtl="1" eaLnBrk="1" hangingPunct="1">
              <a:lnSpc>
                <a:spcPct val="90000"/>
              </a:lnSpc>
              <a:spcAft>
                <a:spcPct val="5000"/>
              </a:spcAft>
              <a:buFont typeface="Arial" charset="0"/>
              <a:buChar char="•"/>
            </a:pPr>
            <a:r>
              <a:rPr lang="he-IL" sz="3200" b="0" dirty="0" smtClean="0">
                <a:solidFill>
                  <a:schemeClr val="bg1"/>
                </a:solidFill>
                <a:cs typeface="Arial" charset="0"/>
              </a:rPr>
              <a:t> האם </a:t>
            </a:r>
            <a:r>
              <a:rPr lang="he-IL" sz="3200" b="0" dirty="0">
                <a:solidFill>
                  <a:schemeClr val="bg1"/>
                </a:solidFill>
                <a:cs typeface="Arial" charset="0"/>
              </a:rPr>
              <a:t>הגברת שרותי האספקה על ידי המערכות החקלאיות מפצה על הפסד שירותי המערכות הטבעיות שהותמרו למערכות חקלאיות ומבונות?</a:t>
            </a:r>
          </a:p>
          <a:p>
            <a:pPr algn="r" rtl="1" eaLnBrk="1" hangingPunct="1">
              <a:lnSpc>
                <a:spcPct val="75000"/>
              </a:lnSpc>
              <a:spcAft>
                <a:spcPct val="5000"/>
              </a:spcAft>
              <a:buFont typeface="Arial" charset="0"/>
              <a:buChar char="•"/>
            </a:pPr>
            <a:r>
              <a:rPr lang="he-IL" sz="3200" b="0" dirty="0" smtClean="0">
                <a:solidFill>
                  <a:schemeClr val="bg1"/>
                </a:solidFill>
                <a:cs typeface="Arial" charset="0"/>
              </a:rPr>
              <a:t> האם </a:t>
            </a:r>
            <a:r>
              <a:rPr lang="he-IL" sz="3200" b="0" dirty="0">
                <a:solidFill>
                  <a:schemeClr val="bg1"/>
                </a:solidFill>
                <a:cs typeface="Arial" charset="0"/>
              </a:rPr>
              <a:t>ניתן לספק את הדרישה הגוברת למוצרים הביולוגיים של שירותי האספקה </a:t>
            </a:r>
          </a:p>
          <a:p>
            <a:pPr marL="628650" lvl="4" algn="r" defTabSz="538163" rtl="1" eaLnBrk="1" hangingPunct="1">
              <a:lnSpc>
                <a:spcPct val="75000"/>
              </a:lnSpc>
              <a:spcAft>
                <a:spcPct val="5000"/>
              </a:spcAft>
            </a:pPr>
            <a:r>
              <a:rPr lang="he-IL" sz="3200" b="0" dirty="0">
                <a:solidFill>
                  <a:schemeClr val="bg1"/>
                </a:solidFill>
                <a:cs typeface="Arial" charset="0"/>
              </a:rPr>
              <a:t>מבלי </a:t>
            </a:r>
            <a:r>
              <a:rPr lang="he-IL" sz="3200" b="0" dirty="0" smtClean="0">
                <a:solidFill>
                  <a:schemeClr val="bg1"/>
                </a:solidFill>
                <a:cs typeface="Arial" charset="0"/>
              </a:rPr>
              <a:t>לפגעו ביכולת לספק גם </a:t>
            </a:r>
            <a:r>
              <a:rPr lang="he-IL" sz="3200" b="0" dirty="0">
                <a:solidFill>
                  <a:schemeClr val="bg1"/>
                </a:solidFill>
                <a:cs typeface="Arial" charset="0"/>
              </a:rPr>
              <a:t>את הדרישה הגוברת </a:t>
            </a:r>
            <a:r>
              <a:rPr lang="he-IL" sz="3200" b="0" dirty="0" smtClean="0">
                <a:solidFill>
                  <a:schemeClr val="bg1"/>
                </a:solidFill>
                <a:cs typeface="Arial" charset="0"/>
              </a:rPr>
              <a:t>לשאר השירותים </a:t>
            </a:r>
            <a:r>
              <a:rPr lang="he-IL" sz="3200" b="0" dirty="0">
                <a:solidFill>
                  <a:schemeClr val="bg1"/>
                </a:solidFill>
                <a:cs typeface="Arial" charset="0"/>
              </a:rPr>
              <a:t>של המערכות הטבעיות</a:t>
            </a:r>
          </a:p>
          <a:p>
            <a:pPr marL="628650" indent="0" algn="r" defTabSz="538163" rtl="1" eaLnBrk="1" hangingPunct="1">
              <a:lnSpc>
                <a:spcPct val="75000"/>
              </a:lnSpc>
              <a:spcAft>
                <a:spcPct val="5000"/>
              </a:spcAft>
            </a:pPr>
            <a:r>
              <a:rPr lang="he-IL" sz="3200" b="0" dirty="0" smtClean="0">
                <a:solidFill>
                  <a:schemeClr val="bg1"/>
                </a:solidFill>
                <a:cs typeface="Arial" charset="0"/>
              </a:rPr>
              <a:t>כולל הדרישה של המערכות החקלאיות עצמן?</a:t>
            </a:r>
            <a:endParaRPr lang="he-IL" sz="3200" b="0" dirty="0">
              <a:solidFill>
                <a:schemeClr val="bg1"/>
              </a:solidFill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E9E3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E9E3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E9E3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E9E3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E9E3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E9E3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890" name="Text Box 31"/>
          <p:cNvSpPr txBox="1">
            <a:spLocks noChangeArrowheads="1"/>
          </p:cNvSpPr>
          <p:nvPr/>
        </p:nvSpPr>
        <p:spPr bwMode="auto">
          <a:xfrm>
            <a:off x="639763" y="1912938"/>
            <a:ext cx="24511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800">
                <a:cs typeface="Arial" charset="0"/>
              </a:rPr>
              <a:t>מערכת אקולוגית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800">
                <a:cs typeface="Arial" charset="0"/>
              </a:rPr>
              <a:t>מבונה</a:t>
            </a:r>
            <a:endParaRPr lang="en-US" sz="2800">
              <a:cs typeface="Arial" charset="0"/>
            </a:endParaRPr>
          </a:p>
        </p:txBody>
      </p:sp>
      <p:sp>
        <p:nvSpPr>
          <p:cNvPr id="68" name="Freeform 33"/>
          <p:cNvSpPr>
            <a:spLocks/>
          </p:cNvSpPr>
          <p:nvPr/>
        </p:nvSpPr>
        <p:spPr bwMode="auto">
          <a:xfrm>
            <a:off x="457200" y="1884363"/>
            <a:ext cx="4087813" cy="1239837"/>
          </a:xfrm>
          <a:custGeom>
            <a:avLst/>
            <a:gdLst>
              <a:gd name="T0" fmla="*/ 2407 w 2575"/>
              <a:gd name="T1" fmla="*/ 680 h 781"/>
              <a:gd name="T2" fmla="*/ 2519 w 2575"/>
              <a:gd name="T3" fmla="*/ 640 h 781"/>
              <a:gd name="T4" fmla="*/ 2275 w 2575"/>
              <a:gd name="T5" fmla="*/ 576 h 781"/>
              <a:gd name="T6" fmla="*/ 1911 w 2575"/>
              <a:gd name="T7" fmla="*/ 528 h 781"/>
              <a:gd name="T8" fmla="*/ 2103 w 2575"/>
              <a:gd name="T9" fmla="*/ 536 h 781"/>
              <a:gd name="T10" fmla="*/ 2179 w 2575"/>
              <a:gd name="T11" fmla="*/ 520 h 781"/>
              <a:gd name="T12" fmla="*/ 2175 w 2575"/>
              <a:gd name="T13" fmla="*/ 500 h 781"/>
              <a:gd name="T14" fmla="*/ 2071 w 2575"/>
              <a:gd name="T15" fmla="*/ 452 h 781"/>
              <a:gd name="T16" fmla="*/ 1915 w 2575"/>
              <a:gd name="T17" fmla="*/ 412 h 781"/>
              <a:gd name="T18" fmla="*/ 1967 w 2575"/>
              <a:gd name="T19" fmla="*/ 404 h 781"/>
              <a:gd name="T20" fmla="*/ 1935 w 2575"/>
              <a:gd name="T21" fmla="*/ 352 h 781"/>
              <a:gd name="T22" fmla="*/ 1831 w 2575"/>
              <a:gd name="T23" fmla="*/ 324 h 781"/>
              <a:gd name="T24" fmla="*/ 1675 w 2575"/>
              <a:gd name="T25" fmla="*/ 284 h 781"/>
              <a:gd name="T26" fmla="*/ 1683 w 2575"/>
              <a:gd name="T27" fmla="*/ 264 h 781"/>
              <a:gd name="T28" fmla="*/ 1739 w 2575"/>
              <a:gd name="T29" fmla="*/ 200 h 781"/>
              <a:gd name="T30" fmla="*/ 1695 w 2575"/>
              <a:gd name="T31" fmla="*/ 112 h 781"/>
              <a:gd name="T32" fmla="*/ 1431 w 2575"/>
              <a:gd name="T33" fmla="*/ 72 h 781"/>
              <a:gd name="T34" fmla="*/ 1099 w 2575"/>
              <a:gd name="T35" fmla="*/ 64 h 781"/>
              <a:gd name="T36" fmla="*/ 959 w 2575"/>
              <a:gd name="T37" fmla="*/ 92 h 781"/>
              <a:gd name="T38" fmla="*/ 599 w 2575"/>
              <a:gd name="T39" fmla="*/ 72 h 781"/>
              <a:gd name="T40" fmla="*/ 339 w 2575"/>
              <a:gd name="T41" fmla="*/ 28 h 781"/>
              <a:gd name="T42" fmla="*/ 127 w 2575"/>
              <a:gd name="T43" fmla="*/ 12 h 781"/>
              <a:gd name="T44" fmla="*/ 11 w 2575"/>
              <a:gd name="T45" fmla="*/ 80 h 781"/>
              <a:gd name="T46" fmla="*/ 63 w 2575"/>
              <a:gd name="T47" fmla="*/ 216 h 781"/>
              <a:gd name="T48" fmla="*/ 123 w 2575"/>
              <a:gd name="T49" fmla="*/ 420 h 781"/>
              <a:gd name="T50" fmla="*/ 99 w 2575"/>
              <a:gd name="T51" fmla="*/ 432 h 781"/>
              <a:gd name="T52" fmla="*/ 191 w 2575"/>
              <a:gd name="T53" fmla="*/ 560 h 781"/>
              <a:gd name="T54" fmla="*/ 319 w 2575"/>
              <a:gd name="T55" fmla="*/ 576 h 781"/>
              <a:gd name="T56" fmla="*/ 543 w 2575"/>
              <a:gd name="T57" fmla="*/ 608 h 781"/>
              <a:gd name="T58" fmla="*/ 799 w 2575"/>
              <a:gd name="T59" fmla="*/ 628 h 781"/>
              <a:gd name="T60" fmla="*/ 907 w 2575"/>
              <a:gd name="T61" fmla="*/ 612 h 781"/>
              <a:gd name="T62" fmla="*/ 1267 w 2575"/>
              <a:gd name="T63" fmla="*/ 588 h 781"/>
              <a:gd name="T64" fmla="*/ 1367 w 2575"/>
              <a:gd name="T65" fmla="*/ 616 h 781"/>
              <a:gd name="T66" fmla="*/ 1483 w 2575"/>
              <a:gd name="T67" fmla="*/ 660 h 781"/>
              <a:gd name="T68" fmla="*/ 1699 w 2575"/>
              <a:gd name="T69" fmla="*/ 700 h 781"/>
              <a:gd name="T70" fmla="*/ 1743 w 2575"/>
              <a:gd name="T71" fmla="*/ 708 h 781"/>
              <a:gd name="T72" fmla="*/ 1971 w 2575"/>
              <a:gd name="T73" fmla="*/ 780 h 781"/>
              <a:gd name="T74" fmla="*/ 2179 w 2575"/>
              <a:gd name="T75" fmla="*/ 764 h 781"/>
              <a:gd name="T76" fmla="*/ 2115 w 2575"/>
              <a:gd name="T77" fmla="*/ 688 h 781"/>
              <a:gd name="T78" fmla="*/ 2279 w 2575"/>
              <a:gd name="T79" fmla="*/ 692 h 781"/>
              <a:gd name="T80" fmla="*/ 2447 w 2575"/>
              <a:gd name="T81" fmla="*/ 684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75" h="781">
                <a:moveTo>
                  <a:pt x="2259" y="684"/>
                </a:moveTo>
                <a:cubicBezTo>
                  <a:pt x="2309" y="676"/>
                  <a:pt x="2356" y="677"/>
                  <a:pt x="2407" y="680"/>
                </a:cubicBezTo>
                <a:cubicBezTo>
                  <a:pt x="2469" y="677"/>
                  <a:pt x="2516" y="666"/>
                  <a:pt x="2575" y="660"/>
                </a:cubicBezTo>
                <a:cubicBezTo>
                  <a:pt x="2555" y="653"/>
                  <a:pt x="2541" y="644"/>
                  <a:pt x="2519" y="640"/>
                </a:cubicBezTo>
                <a:cubicBezTo>
                  <a:pt x="2478" y="612"/>
                  <a:pt x="2438" y="619"/>
                  <a:pt x="2387" y="616"/>
                </a:cubicBezTo>
                <a:cubicBezTo>
                  <a:pt x="2354" y="594"/>
                  <a:pt x="2312" y="588"/>
                  <a:pt x="2275" y="576"/>
                </a:cubicBezTo>
                <a:cubicBezTo>
                  <a:pt x="2194" y="584"/>
                  <a:pt x="2122" y="569"/>
                  <a:pt x="2043" y="560"/>
                </a:cubicBezTo>
                <a:cubicBezTo>
                  <a:pt x="1996" y="548"/>
                  <a:pt x="1959" y="532"/>
                  <a:pt x="1911" y="528"/>
                </a:cubicBezTo>
                <a:cubicBezTo>
                  <a:pt x="1923" y="491"/>
                  <a:pt x="1972" y="535"/>
                  <a:pt x="1999" y="540"/>
                </a:cubicBezTo>
                <a:cubicBezTo>
                  <a:pt x="2034" y="539"/>
                  <a:pt x="2068" y="540"/>
                  <a:pt x="2103" y="536"/>
                </a:cubicBezTo>
                <a:cubicBezTo>
                  <a:pt x="2108" y="536"/>
                  <a:pt x="2110" y="529"/>
                  <a:pt x="2115" y="528"/>
                </a:cubicBezTo>
                <a:cubicBezTo>
                  <a:pt x="2136" y="524"/>
                  <a:pt x="2179" y="520"/>
                  <a:pt x="2179" y="520"/>
                </a:cubicBezTo>
                <a:cubicBezTo>
                  <a:pt x="2182" y="516"/>
                  <a:pt x="2188" y="513"/>
                  <a:pt x="2187" y="508"/>
                </a:cubicBezTo>
                <a:cubicBezTo>
                  <a:pt x="2186" y="503"/>
                  <a:pt x="2178" y="504"/>
                  <a:pt x="2175" y="500"/>
                </a:cubicBezTo>
                <a:cubicBezTo>
                  <a:pt x="2149" y="470"/>
                  <a:pt x="2172" y="480"/>
                  <a:pt x="2147" y="472"/>
                </a:cubicBezTo>
                <a:cubicBezTo>
                  <a:pt x="2130" y="446"/>
                  <a:pt x="2099" y="459"/>
                  <a:pt x="2071" y="452"/>
                </a:cubicBezTo>
                <a:cubicBezTo>
                  <a:pt x="2042" y="423"/>
                  <a:pt x="1989" y="425"/>
                  <a:pt x="1951" y="412"/>
                </a:cubicBezTo>
                <a:cubicBezTo>
                  <a:pt x="1948" y="413"/>
                  <a:pt x="1920" y="421"/>
                  <a:pt x="1915" y="412"/>
                </a:cubicBezTo>
                <a:cubicBezTo>
                  <a:pt x="1913" y="408"/>
                  <a:pt x="1923" y="409"/>
                  <a:pt x="1927" y="408"/>
                </a:cubicBezTo>
                <a:cubicBezTo>
                  <a:pt x="1940" y="406"/>
                  <a:pt x="1954" y="405"/>
                  <a:pt x="1967" y="404"/>
                </a:cubicBezTo>
                <a:cubicBezTo>
                  <a:pt x="2003" y="392"/>
                  <a:pt x="1959" y="372"/>
                  <a:pt x="1947" y="364"/>
                </a:cubicBezTo>
                <a:cubicBezTo>
                  <a:pt x="1942" y="361"/>
                  <a:pt x="1940" y="355"/>
                  <a:pt x="1935" y="352"/>
                </a:cubicBezTo>
                <a:cubicBezTo>
                  <a:pt x="1929" y="349"/>
                  <a:pt x="1922" y="349"/>
                  <a:pt x="1915" y="348"/>
                </a:cubicBezTo>
                <a:cubicBezTo>
                  <a:pt x="1886" y="326"/>
                  <a:pt x="1867" y="327"/>
                  <a:pt x="1831" y="324"/>
                </a:cubicBezTo>
                <a:cubicBezTo>
                  <a:pt x="1808" y="316"/>
                  <a:pt x="1790" y="305"/>
                  <a:pt x="1767" y="300"/>
                </a:cubicBezTo>
                <a:cubicBezTo>
                  <a:pt x="1732" y="283"/>
                  <a:pt x="1724" y="287"/>
                  <a:pt x="1675" y="284"/>
                </a:cubicBezTo>
                <a:cubicBezTo>
                  <a:pt x="1674" y="280"/>
                  <a:pt x="1669" y="276"/>
                  <a:pt x="1671" y="272"/>
                </a:cubicBezTo>
                <a:cubicBezTo>
                  <a:pt x="1673" y="268"/>
                  <a:pt x="1680" y="267"/>
                  <a:pt x="1683" y="264"/>
                </a:cubicBezTo>
                <a:cubicBezTo>
                  <a:pt x="1696" y="251"/>
                  <a:pt x="1700" y="229"/>
                  <a:pt x="1715" y="216"/>
                </a:cubicBezTo>
                <a:cubicBezTo>
                  <a:pt x="1722" y="210"/>
                  <a:pt x="1739" y="200"/>
                  <a:pt x="1739" y="200"/>
                </a:cubicBezTo>
                <a:cubicBezTo>
                  <a:pt x="1744" y="192"/>
                  <a:pt x="1757" y="185"/>
                  <a:pt x="1755" y="176"/>
                </a:cubicBezTo>
                <a:cubicBezTo>
                  <a:pt x="1747" y="145"/>
                  <a:pt x="1725" y="122"/>
                  <a:pt x="1695" y="112"/>
                </a:cubicBezTo>
                <a:cubicBezTo>
                  <a:pt x="1677" y="85"/>
                  <a:pt x="1625" y="84"/>
                  <a:pt x="1595" y="80"/>
                </a:cubicBezTo>
                <a:cubicBezTo>
                  <a:pt x="1533" y="59"/>
                  <a:pt x="1612" y="84"/>
                  <a:pt x="1431" y="72"/>
                </a:cubicBezTo>
                <a:cubicBezTo>
                  <a:pt x="1397" y="70"/>
                  <a:pt x="1364" y="58"/>
                  <a:pt x="1327" y="56"/>
                </a:cubicBezTo>
                <a:cubicBezTo>
                  <a:pt x="1261" y="45"/>
                  <a:pt x="1160" y="62"/>
                  <a:pt x="1099" y="64"/>
                </a:cubicBezTo>
                <a:cubicBezTo>
                  <a:pt x="1077" y="68"/>
                  <a:pt x="1057" y="76"/>
                  <a:pt x="1035" y="80"/>
                </a:cubicBezTo>
                <a:cubicBezTo>
                  <a:pt x="1010" y="85"/>
                  <a:pt x="984" y="86"/>
                  <a:pt x="959" y="92"/>
                </a:cubicBezTo>
                <a:cubicBezTo>
                  <a:pt x="876" y="89"/>
                  <a:pt x="798" y="83"/>
                  <a:pt x="715" y="80"/>
                </a:cubicBezTo>
                <a:cubicBezTo>
                  <a:pt x="679" y="89"/>
                  <a:pt x="635" y="75"/>
                  <a:pt x="599" y="72"/>
                </a:cubicBezTo>
                <a:cubicBezTo>
                  <a:pt x="537" y="51"/>
                  <a:pt x="580" y="51"/>
                  <a:pt x="495" y="44"/>
                </a:cubicBezTo>
                <a:cubicBezTo>
                  <a:pt x="444" y="31"/>
                  <a:pt x="392" y="33"/>
                  <a:pt x="339" y="28"/>
                </a:cubicBezTo>
                <a:cubicBezTo>
                  <a:pt x="296" y="14"/>
                  <a:pt x="252" y="4"/>
                  <a:pt x="207" y="0"/>
                </a:cubicBezTo>
                <a:cubicBezTo>
                  <a:pt x="181" y="7"/>
                  <a:pt x="154" y="9"/>
                  <a:pt x="127" y="12"/>
                </a:cubicBezTo>
                <a:cubicBezTo>
                  <a:pt x="101" y="29"/>
                  <a:pt x="85" y="32"/>
                  <a:pt x="55" y="40"/>
                </a:cubicBezTo>
                <a:cubicBezTo>
                  <a:pt x="37" y="52"/>
                  <a:pt x="28" y="69"/>
                  <a:pt x="11" y="80"/>
                </a:cubicBezTo>
                <a:cubicBezTo>
                  <a:pt x="3" y="103"/>
                  <a:pt x="0" y="206"/>
                  <a:pt x="31" y="216"/>
                </a:cubicBezTo>
                <a:cubicBezTo>
                  <a:pt x="47" y="208"/>
                  <a:pt x="56" y="196"/>
                  <a:pt x="63" y="216"/>
                </a:cubicBezTo>
                <a:cubicBezTo>
                  <a:pt x="67" y="263"/>
                  <a:pt x="64" y="322"/>
                  <a:pt x="119" y="336"/>
                </a:cubicBezTo>
                <a:cubicBezTo>
                  <a:pt x="139" y="356"/>
                  <a:pt x="150" y="399"/>
                  <a:pt x="123" y="420"/>
                </a:cubicBezTo>
                <a:cubicBezTo>
                  <a:pt x="120" y="423"/>
                  <a:pt x="115" y="422"/>
                  <a:pt x="111" y="424"/>
                </a:cubicBezTo>
                <a:cubicBezTo>
                  <a:pt x="107" y="426"/>
                  <a:pt x="103" y="429"/>
                  <a:pt x="99" y="432"/>
                </a:cubicBezTo>
                <a:cubicBezTo>
                  <a:pt x="68" y="458"/>
                  <a:pt x="105" y="432"/>
                  <a:pt x="75" y="452"/>
                </a:cubicBezTo>
                <a:cubicBezTo>
                  <a:pt x="33" y="537"/>
                  <a:pt x="134" y="553"/>
                  <a:pt x="191" y="560"/>
                </a:cubicBezTo>
                <a:cubicBezTo>
                  <a:pt x="216" y="559"/>
                  <a:pt x="242" y="556"/>
                  <a:pt x="267" y="556"/>
                </a:cubicBezTo>
                <a:cubicBezTo>
                  <a:pt x="282" y="556"/>
                  <a:pt x="305" y="571"/>
                  <a:pt x="319" y="576"/>
                </a:cubicBezTo>
                <a:cubicBezTo>
                  <a:pt x="352" y="587"/>
                  <a:pt x="378" y="589"/>
                  <a:pt x="415" y="592"/>
                </a:cubicBezTo>
                <a:cubicBezTo>
                  <a:pt x="452" y="617"/>
                  <a:pt x="499" y="606"/>
                  <a:pt x="543" y="608"/>
                </a:cubicBezTo>
                <a:cubicBezTo>
                  <a:pt x="604" y="614"/>
                  <a:pt x="665" y="623"/>
                  <a:pt x="727" y="628"/>
                </a:cubicBezTo>
                <a:cubicBezTo>
                  <a:pt x="754" y="637"/>
                  <a:pt x="753" y="638"/>
                  <a:pt x="799" y="628"/>
                </a:cubicBezTo>
                <a:cubicBezTo>
                  <a:pt x="805" y="627"/>
                  <a:pt x="805" y="617"/>
                  <a:pt x="811" y="616"/>
                </a:cubicBezTo>
                <a:cubicBezTo>
                  <a:pt x="843" y="611"/>
                  <a:pt x="875" y="613"/>
                  <a:pt x="907" y="612"/>
                </a:cubicBezTo>
                <a:cubicBezTo>
                  <a:pt x="951" y="597"/>
                  <a:pt x="955" y="596"/>
                  <a:pt x="1015" y="592"/>
                </a:cubicBezTo>
                <a:cubicBezTo>
                  <a:pt x="1080" y="570"/>
                  <a:pt x="1190" y="592"/>
                  <a:pt x="1267" y="588"/>
                </a:cubicBezTo>
                <a:cubicBezTo>
                  <a:pt x="1287" y="589"/>
                  <a:pt x="1308" y="587"/>
                  <a:pt x="1327" y="592"/>
                </a:cubicBezTo>
                <a:cubicBezTo>
                  <a:pt x="1342" y="596"/>
                  <a:pt x="1354" y="608"/>
                  <a:pt x="1367" y="616"/>
                </a:cubicBezTo>
                <a:cubicBezTo>
                  <a:pt x="1376" y="622"/>
                  <a:pt x="1389" y="620"/>
                  <a:pt x="1399" y="624"/>
                </a:cubicBezTo>
                <a:cubicBezTo>
                  <a:pt x="1427" y="634"/>
                  <a:pt x="1454" y="650"/>
                  <a:pt x="1483" y="660"/>
                </a:cubicBezTo>
                <a:cubicBezTo>
                  <a:pt x="1533" y="677"/>
                  <a:pt x="1585" y="687"/>
                  <a:pt x="1635" y="704"/>
                </a:cubicBezTo>
                <a:cubicBezTo>
                  <a:pt x="1656" y="703"/>
                  <a:pt x="1678" y="702"/>
                  <a:pt x="1699" y="700"/>
                </a:cubicBezTo>
                <a:cubicBezTo>
                  <a:pt x="1707" y="699"/>
                  <a:pt x="1715" y="695"/>
                  <a:pt x="1723" y="696"/>
                </a:cubicBezTo>
                <a:cubicBezTo>
                  <a:pt x="1731" y="697"/>
                  <a:pt x="1736" y="705"/>
                  <a:pt x="1743" y="708"/>
                </a:cubicBezTo>
                <a:cubicBezTo>
                  <a:pt x="1781" y="725"/>
                  <a:pt x="1827" y="727"/>
                  <a:pt x="1867" y="740"/>
                </a:cubicBezTo>
                <a:cubicBezTo>
                  <a:pt x="1902" y="752"/>
                  <a:pt x="1936" y="768"/>
                  <a:pt x="1971" y="780"/>
                </a:cubicBezTo>
                <a:cubicBezTo>
                  <a:pt x="2016" y="775"/>
                  <a:pt x="2058" y="781"/>
                  <a:pt x="2103" y="772"/>
                </a:cubicBezTo>
                <a:cubicBezTo>
                  <a:pt x="2132" y="777"/>
                  <a:pt x="2151" y="770"/>
                  <a:pt x="2179" y="764"/>
                </a:cubicBezTo>
                <a:cubicBezTo>
                  <a:pt x="2168" y="732"/>
                  <a:pt x="2168" y="729"/>
                  <a:pt x="2131" y="724"/>
                </a:cubicBezTo>
                <a:cubicBezTo>
                  <a:pt x="2118" y="720"/>
                  <a:pt x="2098" y="705"/>
                  <a:pt x="2115" y="688"/>
                </a:cubicBezTo>
                <a:cubicBezTo>
                  <a:pt x="2120" y="683"/>
                  <a:pt x="2128" y="685"/>
                  <a:pt x="2135" y="684"/>
                </a:cubicBezTo>
                <a:cubicBezTo>
                  <a:pt x="2191" y="691"/>
                  <a:pt x="2224" y="696"/>
                  <a:pt x="2279" y="692"/>
                </a:cubicBezTo>
                <a:cubicBezTo>
                  <a:pt x="2317" y="683"/>
                  <a:pt x="2358" y="698"/>
                  <a:pt x="2391" y="676"/>
                </a:cubicBezTo>
                <a:cubicBezTo>
                  <a:pt x="2410" y="682"/>
                  <a:pt x="2426" y="684"/>
                  <a:pt x="2447" y="68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6" name="Freeform 9"/>
          <p:cNvSpPr>
            <a:spLocks/>
          </p:cNvSpPr>
          <p:nvPr/>
        </p:nvSpPr>
        <p:spPr bwMode="auto">
          <a:xfrm>
            <a:off x="2809875" y="1350963"/>
            <a:ext cx="6264275" cy="2592387"/>
          </a:xfrm>
          <a:custGeom>
            <a:avLst/>
            <a:gdLst>
              <a:gd name="T0" fmla="*/ 3946 w 3946"/>
              <a:gd name="T1" fmla="*/ 1588 h 1633"/>
              <a:gd name="T2" fmla="*/ 3946 w 3946"/>
              <a:gd name="T3" fmla="*/ 272 h 1633"/>
              <a:gd name="T4" fmla="*/ 3221 w 3946"/>
              <a:gd name="T5" fmla="*/ 227 h 1633"/>
              <a:gd name="T6" fmla="*/ 2994 w 3946"/>
              <a:gd name="T7" fmla="*/ 91 h 1633"/>
              <a:gd name="T8" fmla="*/ 2495 w 3946"/>
              <a:gd name="T9" fmla="*/ 45 h 1633"/>
              <a:gd name="T10" fmla="*/ 1950 w 3946"/>
              <a:gd name="T11" fmla="*/ 45 h 1633"/>
              <a:gd name="T12" fmla="*/ 1678 w 3946"/>
              <a:gd name="T13" fmla="*/ 0 h 1633"/>
              <a:gd name="T14" fmla="*/ 1134 w 3946"/>
              <a:gd name="T15" fmla="*/ 45 h 1633"/>
              <a:gd name="T16" fmla="*/ 816 w 3946"/>
              <a:gd name="T17" fmla="*/ 45 h 1633"/>
              <a:gd name="T18" fmla="*/ 544 w 3946"/>
              <a:gd name="T19" fmla="*/ 45 h 1633"/>
              <a:gd name="T20" fmla="*/ 363 w 3946"/>
              <a:gd name="T21" fmla="*/ 45 h 1633"/>
              <a:gd name="T22" fmla="*/ 0 w 3946"/>
              <a:gd name="T23" fmla="*/ 91 h 1633"/>
              <a:gd name="T24" fmla="*/ 272 w 3946"/>
              <a:gd name="T25" fmla="*/ 227 h 1633"/>
              <a:gd name="T26" fmla="*/ 544 w 3946"/>
              <a:gd name="T27" fmla="*/ 272 h 1633"/>
              <a:gd name="T28" fmla="*/ 635 w 3946"/>
              <a:gd name="T29" fmla="*/ 272 h 1633"/>
              <a:gd name="T30" fmla="*/ 590 w 3946"/>
              <a:gd name="T31" fmla="*/ 363 h 1633"/>
              <a:gd name="T32" fmla="*/ 499 w 3946"/>
              <a:gd name="T33" fmla="*/ 408 h 1633"/>
              <a:gd name="T34" fmla="*/ 408 w 3946"/>
              <a:gd name="T35" fmla="*/ 499 h 1633"/>
              <a:gd name="T36" fmla="*/ 318 w 3946"/>
              <a:gd name="T37" fmla="*/ 544 h 1633"/>
              <a:gd name="T38" fmla="*/ 272 w 3946"/>
              <a:gd name="T39" fmla="*/ 635 h 1633"/>
              <a:gd name="T40" fmla="*/ 454 w 3946"/>
              <a:gd name="T41" fmla="*/ 590 h 1633"/>
              <a:gd name="T42" fmla="*/ 590 w 3946"/>
              <a:gd name="T43" fmla="*/ 680 h 1633"/>
              <a:gd name="T44" fmla="*/ 635 w 3946"/>
              <a:gd name="T45" fmla="*/ 726 h 1633"/>
              <a:gd name="T46" fmla="*/ 726 w 3946"/>
              <a:gd name="T47" fmla="*/ 771 h 1633"/>
              <a:gd name="T48" fmla="*/ 816 w 3946"/>
              <a:gd name="T49" fmla="*/ 816 h 1633"/>
              <a:gd name="T50" fmla="*/ 680 w 3946"/>
              <a:gd name="T51" fmla="*/ 862 h 1633"/>
              <a:gd name="T52" fmla="*/ 953 w 3946"/>
              <a:gd name="T53" fmla="*/ 907 h 1633"/>
              <a:gd name="T54" fmla="*/ 1089 w 3946"/>
              <a:gd name="T55" fmla="*/ 952 h 1633"/>
              <a:gd name="T56" fmla="*/ 1179 w 3946"/>
              <a:gd name="T57" fmla="*/ 952 h 1633"/>
              <a:gd name="T58" fmla="*/ 998 w 3946"/>
              <a:gd name="T59" fmla="*/ 998 h 1633"/>
              <a:gd name="T60" fmla="*/ 771 w 3946"/>
              <a:gd name="T61" fmla="*/ 1043 h 1633"/>
              <a:gd name="T62" fmla="*/ 816 w 3946"/>
              <a:gd name="T63" fmla="*/ 1089 h 1633"/>
              <a:gd name="T64" fmla="*/ 1043 w 3946"/>
              <a:gd name="T65" fmla="*/ 1134 h 1633"/>
              <a:gd name="T66" fmla="*/ 1286 w 3946"/>
              <a:gd name="T67" fmla="*/ 1166 h 1633"/>
              <a:gd name="T68" fmla="*/ 1534 w 3946"/>
              <a:gd name="T69" fmla="*/ 1158 h 1633"/>
              <a:gd name="T70" fmla="*/ 1558 w 3946"/>
              <a:gd name="T71" fmla="*/ 1150 h 1633"/>
              <a:gd name="T72" fmla="*/ 1638 w 3946"/>
              <a:gd name="T73" fmla="*/ 1238 h 1633"/>
              <a:gd name="T74" fmla="*/ 2313 w 3946"/>
              <a:gd name="T75" fmla="*/ 1406 h 1633"/>
              <a:gd name="T76" fmla="*/ 2948 w 3946"/>
              <a:gd name="T77" fmla="*/ 1542 h 1633"/>
              <a:gd name="T78" fmla="*/ 3266 w 3946"/>
              <a:gd name="T79" fmla="*/ 1588 h 1633"/>
              <a:gd name="T80" fmla="*/ 3447 w 3946"/>
              <a:gd name="T81" fmla="*/ 1542 h 1633"/>
              <a:gd name="T82" fmla="*/ 3765 w 3946"/>
              <a:gd name="T83" fmla="*/ 1588 h 1633"/>
              <a:gd name="T84" fmla="*/ 3901 w 3946"/>
              <a:gd name="T85" fmla="*/ 1633 h 1633"/>
              <a:gd name="T86" fmla="*/ 3946 w 3946"/>
              <a:gd name="T87" fmla="*/ 1588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46" h="1633">
                <a:moveTo>
                  <a:pt x="3946" y="1588"/>
                </a:moveTo>
                <a:lnTo>
                  <a:pt x="3946" y="272"/>
                </a:lnTo>
                <a:lnTo>
                  <a:pt x="3221" y="227"/>
                </a:lnTo>
                <a:lnTo>
                  <a:pt x="2994" y="91"/>
                </a:lnTo>
                <a:lnTo>
                  <a:pt x="2495" y="45"/>
                </a:lnTo>
                <a:lnTo>
                  <a:pt x="1950" y="45"/>
                </a:lnTo>
                <a:lnTo>
                  <a:pt x="1678" y="0"/>
                </a:lnTo>
                <a:lnTo>
                  <a:pt x="1134" y="45"/>
                </a:lnTo>
                <a:lnTo>
                  <a:pt x="816" y="45"/>
                </a:lnTo>
                <a:lnTo>
                  <a:pt x="544" y="45"/>
                </a:lnTo>
                <a:lnTo>
                  <a:pt x="363" y="45"/>
                </a:lnTo>
                <a:lnTo>
                  <a:pt x="0" y="91"/>
                </a:lnTo>
                <a:lnTo>
                  <a:pt x="272" y="227"/>
                </a:lnTo>
                <a:lnTo>
                  <a:pt x="544" y="272"/>
                </a:lnTo>
                <a:lnTo>
                  <a:pt x="635" y="272"/>
                </a:lnTo>
                <a:lnTo>
                  <a:pt x="590" y="363"/>
                </a:lnTo>
                <a:lnTo>
                  <a:pt x="499" y="408"/>
                </a:lnTo>
                <a:lnTo>
                  <a:pt x="408" y="499"/>
                </a:lnTo>
                <a:lnTo>
                  <a:pt x="318" y="544"/>
                </a:lnTo>
                <a:lnTo>
                  <a:pt x="272" y="635"/>
                </a:lnTo>
                <a:lnTo>
                  <a:pt x="454" y="590"/>
                </a:lnTo>
                <a:lnTo>
                  <a:pt x="590" y="680"/>
                </a:lnTo>
                <a:lnTo>
                  <a:pt x="635" y="726"/>
                </a:lnTo>
                <a:lnTo>
                  <a:pt x="726" y="771"/>
                </a:lnTo>
                <a:lnTo>
                  <a:pt x="816" y="816"/>
                </a:lnTo>
                <a:lnTo>
                  <a:pt x="680" y="862"/>
                </a:lnTo>
                <a:lnTo>
                  <a:pt x="953" y="907"/>
                </a:lnTo>
                <a:lnTo>
                  <a:pt x="1089" y="952"/>
                </a:lnTo>
                <a:lnTo>
                  <a:pt x="1179" y="952"/>
                </a:lnTo>
                <a:lnTo>
                  <a:pt x="998" y="998"/>
                </a:lnTo>
                <a:lnTo>
                  <a:pt x="771" y="1043"/>
                </a:lnTo>
                <a:lnTo>
                  <a:pt x="816" y="1089"/>
                </a:lnTo>
                <a:lnTo>
                  <a:pt x="1043" y="1134"/>
                </a:lnTo>
                <a:cubicBezTo>
                  <a:pt x="1144" y="1141"/>
                  <a:pt x="1190" y="1150"/>
                  <a:pt x="1286" y="1166"/>
                </a:cubicBezTo>
                <a:cubicBezTo>
                  <a:pt x="1369" y="1163"/>
                  <a:pt x="1451" y="1163"/>
                  <a:pt x="1534" y="1158"/>
                </a:cubicBezTo>
                <a:cubicBezTo>
                  <a:pt x="1542" y="1158"/>
                  <a:pt x="1553" y="1143"/>
                  <a:pt x="1558" y="1150"/>
                </a:cubicBezTo>
                <a:cubicBezTo>
                  <a:pt x="1595" y="1201"/>
                  <a:pt x="1545" y="1238"/>
                  <a:pt x="1638" y="1238"/>
                </a:cubicBezTo>
                <a:lnTo>
                  <a:pt x="2313" y="1406"/>
                </a:lnTo>
                <a:lnTo>
                  <a:pt x="2948" y="1542"/>
                </a:lnTo>
                <a:lnTo>
                  <a:pt x="3266" y="1588"/>
                </a:lnTo>
                <a:lnTo>
                  <a:pt x="3447" y="1542"/>
                </a:lnTo>
                <a:lnTo>
                  <a:pt x="3765" y="1588"/>
                </a:lnTo>
                <a:lnTo>
                  <a:pt x="3901" y="1633"/>
                </a:lnTo>
                <a:lnTo>
                  <a:pt x="3946" y="1588"/>
                </a:lnTo>
                <a:close/>
              </a:path>
            </a:pathLst>
          </a:custGeom>
          <a:noFill/>
          <a:ln w="57150" cmpd="sng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7" name="Freeform 29"/>
          <p:cNvSpPr>
            <a:spLocks/>
          </p:cNvSpPr>
          <p:nvPr/>
        </p:nvSpPr>
        <p:spPr bwMode="auto">
          <a:xfrm>
            <a:off x="-4763" y="1054100"/>
            <a:ext cx="9072563" cy="5803900"/>
          </a:xfrm>
          <a:custGeom>
            <a:avLst/>
            <a:gdLst>
              <a:gd name="T0" fmla="*/ 5715 w 5715"/>
              <a:gd name="T1" fmla="*/ 1950 h 3538"/>
              <a:gd name="T2" fmla="*/ 5715 w 5715"/>
              <a:gd name="T3" fmla="*/ 3538 h 3538"/>
              <a:gd name="T4" fmla="*/ 0 w 5715"/>
              <a:gd name="T5" fmla="*/ 3492 h 3538"/>
              <a:gd name="T6" fmla="*/ 45 w 5715"/>
              <a:gd name="T7" fmla="*/ 90 h 3538"/>
              <a:gd name="T8" fmla="*/ 272 w 5715"/>
              <a:gd name="T9" fmla="*/ 0 h 3538"/>
              <a:gd name="T10" fmla="*/ 544 w 5715"/>
              <a:gd name="T11" fmla="*/ 0 h 3538"/>
              <a:gd name="T12" fmla="*/ 726 w 5715"/>
              <a:gd name="T13" fmla="*/ 0 h 3538"/>
              <a:gd name="T14" fmla="*/ 1225 w 5715"/>
              <a:gd name="T15" fmla="*/ 136 h 3538"/>
              <a:gd name="T16" fmla="*/ 1406 w 5715"/>
              <a:gd name="T17" fmla="*/ 226 h 3538"/>
              <a:gd name="T18" fmla="*/ 1678 w 5715"/>
              <a:gd name="T19" fmla="*/ 317 h 3538"/>
              <a:gd name="T20" fmla="*/ 1769 w 5715"/>
              <a:gd name="T21" fmla="*/ 362 h 3538"/>
              <a:gd name="T22" fmla="*/ 1996 w 5715"/>
              <a:gd name="T23" fmla="*/ 453 h 3538"/>
              <a:gd name="T24" fmla="*/ 2313 w 5715"/>
              <a:gd name="T25" fmla="*/ 498 h 3538"/>
              <a:gd name="T26" fmla="*/ 2223 w 5715"/>
              <a:gd name="T27" fmla="*/ 589 h 3538"/>
              <a:gd name="T28" fmla="*/ 2132 w 5715"/>
              <a:gd name="T29" fmla="*/ 635 h 3538"/>
              <a:gd name="T30" fmla="*/ 1950 w 5715"/>
              <a:gd name="T31" fmla="*/ 544 h 3538"/>
              <a:gd name="T32" fmla="*/ 1814 w 5715"/>
              <a:gd name="T33" fmla="*/ 544 h 3538"/>
              <a:gd name="T34" fmla="*/ 1588 w 5715"/>
              <a:gd name="T35" fmla="*/ 498 h 3538"/>
              <a:gd name="T36" fmla="*/ 1270 w 5715"/>
              <a:gd name="T37" fmla="*/ 544 h 3538"/>
              <a:gd name="T38" fmla="*/ 998 w 5715"/>
              <a:gd name="T39" fmla="*/ 544 h 3538"/>
              <a:gd name="T40" fmla="*/ 816 w 5715"/>
              <a:gd name="T41" fmla="*/ 498 h 3538"/>
              <a:gd name="T42" fmla="*/ 680 w 5715"/>
              <a:gd name="T43" fmla="*/ 453 h 3538"/>
              <a:gd name="T44" fmla="*/ 544 w 5715"/>
              <a:gd name="T45" fmla="*/ 453 h 3538"/>
              <a:gd name="T46" fmla="*/ 315 w 5715"/>
              <a:gd name="T47" fmla="*/ 563 h 3538"/>
              <a:gd name="T48" fmla="*/ 363 w 5715"/>
              <a:gd name="T49" fmla="*/ 816 h 3538"/>
              <a:gd name="T50" fmla="*/ 363 w 5715"/>
              <a:gd name="T51" fmla="*/ 997 h 3538"/>
              <a:gd name="T52" fmla="*/ 544 w 5715"/>
              <a:gd name="T53" fmla="*/ 1133 h 3538"/>
              <a:gd name="T54" fmla="*/ 953 w 5715"/>
              <a:gd name="T55" fmla="*/ 1179 h 3538"/>
              <a:gd name="T56" fmla="*/ 1179 w 5715"/>
              <a:gd name="T57" fmla="*/ 1179 h 3538"/>
              <a:gd name="T58" fmla="*/ 1452 w 5715"/>
              <a:gd name="T59" fmla="*/ 1088 h 3538"/>
              <a:gd name="T60" fmla="*/ 1769 w 5715"/>
              <a:gd name="T61" fmla="*/ 1179 h 3538"/>
              <a:gd name="T62" fmla="*/ 1950 w 5715"/>
              <a:gd name="T63" fmla="*/ 1224 h 3538"/>
              <a:gd name="T64" fmla="*/ 2132 w 5715"/>
              <a:gd name="T65" fmla="*/ 1270 h 3538"/>
              <a:gd name="T66" fmla="*/ 2250 w 5715"/>
              <a:gd name="T67" fmla="*/ 1294 h 3538"/>
              <a:gd name="T68" fmla="*/ 2224 w 5715"/>
              <a:gd name="T69" fmla="*/ 1432 h 3538"/>
              <a:gd name="T70" fmla="*/ 2327 w 5715"/>
              <a:gd name="T71" fmla="*/ 1612 h 3538"/>
              <a:gd name="T72" fmla="*/ 2473 w 5715"/>
              <a:gd name="T73" fmla="*/ 1621 h 3538"/>
              <a:gd name="T74" fmla="*/ 3264 w 5715"/>
              <a:gd name="T75" fmla="*/ 1612 h 3538"/>
              <a:gd name="T76" fmla="*/ 3479 w 5715"/>
              <a:gd name="T77" fmla="*/ 1604 h 3538"/>
              <a:gd name="T78" fmla="*/ 3531 w 5715"/>
              <a:gd name="T79" fmla="*/ 1586 h 3538"/>
              <a:gd name="T80" fmla="*/ 3668 w 5715"/>
              <a:gd name="T81" fmla="*/ 1561 h 3538"/>
              <a:gd name="T82" fmla="*/ 3685 w 5715"/>
              <a:gd name="T83" fmla="*/ 1543 h 3538"/>
              <a:gd name="T84" fmla="*/ 4128 w 5715"/>
              <a:gd name="T85" fmla="*/ 1632 h 3538"/>
              <a:gd name="T86" fmla="*/ 4400 w 5715"/>
              <a:gd name="T87" fmla="*/ 1723 h 3538"/>
              <a:gd name="T88" fmla="*/ 4491 w 5715"/>
              <a:gd name="T89" fmla="*/ 1905 h 3538"/>
              <a:gd name="T90" fmla="*/ 4808 w 5715"/>
              <a:gd name="T91" fmla="*/ 1905 h 3538"/>
              <a:gd name="T92" fmla="*/ 4990 w 5715"/>
              <a:gd name="T93" fmla="*/ 1905 h 3538"/>
              <a:gd name="T94" fmla="*/ 5171 w 5715"/>
              <a:gd name="T95" fmla="*/ 1950 h 3538"/>
              <a:gd name="T96" fmla="*/ 5443 w 5715"/>
              <a:gd name="T97" fmla="*/ 1905 h 3538"/>
              <a:gd name="T98" fmla="*/ 5715 w 5715"/>
              <a:gd name="T99" fmla="*/ 1950 h 3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15" h="3538">
                <a:moveTo>
                  <a:pt x="5715" y="1950"/>
                </a:moveTo>
                <a:lnTo>
                  <a:pt x="5715" y="3538"/>
                </a:lnTo>
                <a:lnTo>
                  <a:pt x="0" y="3492"/>
                </a:lnTo>
                <a:lnTo>
                  <a:pt x="45" y="90"/>
                </a:lnTo>
                <a:lnTo>
                  <a:pt x="272" y="0"/>
                </a:lnTo>
                <a:lnTo>
                  <a:pt x="544" y="0"/>
                </a:lnTo>
                <a:lnTo>
                  <a:pt x="726" y="0"/>
                </a:lnTo>
                <a:lnTo>
                  <a:pt x="1225" y="136"/>
                </a:lnTo>
                <a:lnTo>
                  <a:pt x="1406" y="226"/>
                </a:lnTo>
                <a:lnTo>
                  <a:pt x="1678" y="317"/>
                </a:lnTo>
                <a:lnTo>
                  <a:pt x="1769" y="362"/>
                </a:lnTo>
                <a:lnTo>
                  <a:pt x="1996" y="453"/>
                </a:lnTo>
                <a:lnTo>
                  <a:pt x="2313" y="498"/>
                </a:lnTo>
                <a:lnTo>
                  <a:pt x="2223" y="589"/>
                </a:lnTo>
                <a:lnTo>
                  <a:pt x="2132" y="635"/>
                </a:lnTo>
                <a:lnTo>
                  <a:pt x="1950" y="544"/>
                </a:lnTo>
                <a:lnTo>
                  <a:pt x="1814" y="544"/>
                </a:lnTo>
                <a:lnTo>
                  <a:pt x="1588" y="498"/>
                </a:lnTo>
                <a:lnTo>
                  <a:pt x="1270" y="544"/>
                </a:lnTo>
                <a:lnTo>
                  <a:pt x="998" y="544"/>
                </a:lnTo>
                <a:lnTo>
                  <a:pt x="816" y="498"/>
                </a:lnTo>
                <a:lnTo>
                  <a:pt x="680" y="453"/>
                </a:lnTo>
                <a:lnTo>
                  <a:pt x="544" y="453"/>
                </a:lnTo>
                <a:cubicBezTo>
                  <a:pt x="312" y="546"/>
                  <a:pt x="331" y="464"/>
                  <a:pt x="315" y="563"/>
                </a:cubicBezTo>
                <a:lnTo>
                  <a:pt x="363" y="816"/>
                </a:lnTo>
                <a:lnTo>
                  <a:pt x="363" y="997"/>
                </a:lnTo>
                <a:lnTo>
                  <a:pt x="544" y="1133"/>
                </a:lnTo>
                <a:lnTo>
                  <a:pt x="953" y="1179"/>
                </a:lnTo>
                <a:lnTo>
                  <a:pt x="1179" y="1179"/>
                </a:lnTo>
                <a:lnTo>
                  <a:pt x="1452" y="1088"/>
                </a:lnTo>
                <a:lnTo>
                  <a:pt x="1769" y="1179"/>
                </a:lnTo>
                <a:lnTo>
                  <a:pt x="1950" y="1224"/>
                </a:lnTo>
                <a:lnTo>
                  <a:pt x="2132" y="1270"/>
                </a:lnTo>
                <a:cubicBezTo>
                  <a:pt x="2177" y="1268"/>
                  <a:pt x="2211" y="1269"/>
                  <a:pt x="2250" y="1294"/>
                </a:cubicBezTo>
                <a:cubicBezTo>
                  <a:pt x="2244" y="1354"/>
                  <a:pt x="2240" y="1381"/>
                  <a:pt x="2224" y="1432"/>
                </a:cubicBezTo>
                <a:cubicBezTo>
                  <a:pt x="2232" y="1566"/>
                  <a:pt x="2202" y="1602"/>
                  <a:pt x="2327" y="1612"/>
                </a:cubicBezTo>
                <a:cubicBezTo>
                  <a:pt x="2376" y="1616"/>
                  <a:pt x="2424" y="1618"/>
                  <a:pt x="2473" y="1621"/>
                </a:cubicBezTo>
                <a:cubicBezTo>
                  <a:pt x="2766" y="1614"/>
                  <a:pt x="2972" y="1606"/>
                  <a:pt x="3264" y="1612"/>
                </a:cubicBezTo>
                <a:cubicBezTo>
                  <a:pt x="3336" y="1609"/>
                  <a:pt x="3408" y="1611"/>
                  <a:pt x="3479" y="1604"/>
                </a:cubicBezTo>
                <a:cubicBezTo>
                  <a:pt x="3497" y="1602"/>
                  <a:pt x="3513" y="1589"/>
                  <a:pt x="3531" y="1586"/>
                </a:cubicBezTo>
                <a:cubicBezTo>
                  <a:pt x="3579" y="1577"/>
                  <a:pt x="3618" y="1567"/>
                  <a:pt x="3668" y="1561"/>
                </a:cubicBezTo>
                <a:cubicBezTo>
                  <a:pt x="3674" y="1555"/>
                  <a:pt x="3685" y="1543"/>
                  <a:pt x="3685" y="1543"/>
                </a:cubicBezTo>
                <a:lnTo>
                  <a:pt x="4128" y="1632"/>
                </a:lnTo>
                <a:lnTo>
                  <a:pt x="4400" y="1723"/>
                </a:lnTo>
                <a:lnTo>
                  <a:pt x="4491" y="1905"/>
                </a:lnTo>
                <a:lnTo>
                  <a:pt x="4808" y="1905"/>
                </a:lnTo>
                <a:lnTo>
                  <a:pt x="4990" y="1905"/>
                </a:lnTo>
                <a:lnTo>
                  <a:pt x="5171" y="1950"/>
                </a:lnTo>
                <a:lnTo>
                  <a:pt x="5443" y="1905"/>
                </a:lnTo>
                <a:lnTo>
                  <a:pt x="5715" y="1950"/>
                </a:lnTo>
                <a:close/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8" name="AutoShape 9"/>
          <p:cNvSpPr>
            <a:spLocks noChangeArrowheads="1"/>
          </p:cNvSpPr>
          <p:nvPr/>
        </p:nvSpPr>
        <p:spPr bwMode="auto">
          <a:xfrm rot="15914908">
            <a:off x="4034631" y="1043782"/>
            <a:ext cx="485775" cy="2465388"/>
          </a:xfrm>
          <a:prstGeom prst="upArrow">
            <a:avLst>
              <a:gd name="adj1" fmla="val 50000"/>
              <a:gd name="adj2" fmla="val 93137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9" name="Text Box 17"/>
          <p:cNvSpPr txBox="1">
            <a:spLocks noChangeArrowheads="1"/>
          </p:cNvSpPr>
          <p:nvPr/>
        </p:nvSpPr>
        <p:spPr bwMode="auto">
          <a:xfrm>
            <a:off x="3276600" y="4343400"/>
            <a:ext cx="211455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defRPr/>
            </a:pPr>
            <a:r>
              <a:rPr lang="he-IL" sz="4800" dirty="0">
                <a:solidFill>
                  <a:schemeClr val="bg1"/>
                </a:solidFill>
                <a:cs typeface="Arial" charset="0"/>
              </a:rPr>
              <a:t>מערכת טבעית</a:t>
            </a:r>
            <a:endParaRPr lang="en-US" sz="4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0" name="AutoShape 24"/>
          <p:cNvSpPr>
            <a:spLocks noChangeArrowheads="1"/>
          </p:cNvSpPr>
          <p:nvPr/>
        </p:nvSpPr>
        <p:spPr bwMode="auto">
          <a:xfrm rot="1716494">
            <a:off x="5453063" y="2667000"/>
            <a:ext cx="485775" cy="1897063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1" name="AutoShape 73"/>
          <p:cNvSpPr>
            <a:spLocks noChangeArrowheads="1"/>
          </p:cNvSpPr>
          <p:nvPr/>
        </p:nvSpPr>
        <p:spPr bwMode="auto">
          <a:xfrm rot="19891513">
            <a:off x="2700338" y="2338388"/>
            <a:ext cx="485775" cy="2297112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>
            <a:off x="5562600" y="1676400"/>
            <a:ext cx="17081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he-IL" sz="3600" dirty="0">
                <a:solidFill>
                  <a:schemeClr val="bg1"/>
                </a:solidFill>
                <a:cs typeface="Arial" charset="0"/>
              </a:rPr>
              <a:t>מערכת  חקלאית</a:t>
            </a:r>
            <a:endParaRPr lang="en-US" sz="36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1371600"/>
            <a:ext cx="66421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78" grpId="0" animBg="1"/>
      <p:bldP spid="79" grpId="0"/>
      <p:bldP spid="80" grpId="0" animBg="1"/>
      <p:bldP spid="81" grpId="0" animBg="1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8" name="Freeform 33"/>
          <p:cNvSpPr>
            <a:spLocks/>
          </p:cNvSpPr>
          <p:nvPr/>
        </p:nvSpPr>
        <p:spPr bwMode="auto">
          <a:xfrm>
            <a:off x="457200" y="1884363"/>
            <a:ext cx="4087813" cy="1239837"/>
          </a:xfrm>
          <a:custGeom>
            <a:avLst/>
            <a:gdLst>
              <a:gd name="T0" fmla="*/ 2407 w 2575"/>
              <a:gd name="T1" fmla="*/ 680 h 781"/>
              <a:gd name="T2" fmla="*/ 2519 w 2575"/>
              <a:gd name="T3" fmla="*/ 640 h 781"/>
              <a:gd name="T4" fmla="*/ 2275 w 2575"/>
              <a:gd name="T5" fmla="*/ 576 h 781"/>
              <a:gd name="T6" fmla="*/ 1911 w 2575"/>
              <a:gd name="T7" fmla="*/ 528 h 781"/>
              <a:gd name="T8" fmla="*/ 2103 w 2575"/>
              <a:gd name="T9" fmla="*/ 536 h 781"/>
              <a:gd name="T10" fmla="*/ 2179 w 2575"/>
              <a:gd name="T11" fmla="*/ 520 h 781"/>
              <a:gd name="T12" fmla="*/ 2175 w 2575"/>
              <a:gd name="T13" fmla="*/ 500 h 781"/>
              <a:gd name="T14" fmla="*/ 2071 w 2575"/>
              <a:gd name="T15" fmla="*/ 452 h 781"/>
              <a:gd name="T16" fmla="*/ 1915 w 2575"/>
              <a:gd name="T17" fmla="*/ 412 h 781"/>
              <a:gd name="T18" fmla="*/ 1967 w 2575"/>
              <a:gd name="T19" fmla="*/ 404 h 781"/>
              <a:gd name="T20" fmla="*/ 1935 w 2575"/>
              <a:gd name="T21" fmla="*/ 352 h 781"/>
              <a:gd name="T22" fmla="*/ 1831 w 2575"/>
              <a:gd name="T23" fmla="*/ 324 h 781"/>
              <a:gd name="T24" fmla="*/ 1675 w 2575"/>
              <a:gd name="T25" fmla="*/ 284 h 781"/>
              <a:gd name="T26" fmla="*/ 1683 w 2575"/>
              <a:gd name="T27" fmla="*/ 264 h 781"/>
              <a:gd name="T28" fmla="*/ 1739 w 2575"/>
              <a:gd name="T29" fmla="*/ 200 h 781"/>
              <a:gd name="T30" fmla="*/ 1695 w 2575"/>
              <a:gd name="T31" fmla="*/ 112 h 781"/>
              <a:gd name="T32" fmla="*/ 1431 w 2575"/>
              <a:gd name="T33" fmla="*/ 72 h 781"/>
              <a:gd name="T34" fmla="*/ 1099 w 2575"/>
              <a:gd name="T35" fmla="*/ 64 h 781"/>
              <a:gd name="T36" fmla="*/ 959 w 2575"/>
              <a:gd name="T37" fmla="*/ 92 h 781"/>
              <a:gd name="T38" fmla="*/ 599 w 2575"/>
              <a:gd name="T39" fmla="*/ 72 h 781"/>
              <a:gd name="T40" fmla="*/ 339 w 2575"/>
              <a:gd name="T41" fmla="*/ 28 h 781"/>
              <a:gd name="T42" fmla="*/ 127 w 2575"/>
              <a:gd name="T43" fmla="*/ 12 h 781"/>
              <a:gd name="T44" fmla="*/ 11 w 2575"/>
              <a:gd name="T45" fmla="*/ 80 h 781"/>
              <a:gd name="T46" fmla="*/ 63 w 2575"/>
              <a:gd name="T47" fmla="*/ 216 h 781"/>
              <a:gd name="T48" fmla="*/ 123 w 2575"/>
              <a:gd name="T49" fmla="*/ 420 h 781"/>
              <a:gd name="T50" fmla="*/ 99 w 2575"/>
              <a:gd name="T51" fmla="*/ 432 h 781"/>
              <a:gd name="T52" fmla="*/ 191 w 2575"/>
              <a:gd name="T53" fmla="*/ 560 h 781"/>
              <a:gd name="T54" fmla="*/ 319 w 2575"/>
              <a:gd name="T55" fmla="*/ 576 h 781"/>
              <a:gd name="T56" fmla="*/ 543 w 2575"/>
              <a:gd name="T57" fmla="*/ 608 h 781"/>
              <a:gd name="T58" fmla="*/ 799 w 2575"/>
              <a:gd name="T59" fmla="*/ 628 h 781"/>
              <a:gd name="T60" fmla="*/ 907 w 2575"/>
              <a:gd name="T61" fmla="*/ 612 h 781"/>
              <a:gd name="T62" fmla="*/ 1267 w 2575"/>
              <a:gd name="T63" fmla="*/ 588 h 781"/>
              <a:gd name="T64" fmla="*/ 1367 w 2575"/>
              <a:gd name="T65" fmla="*/ 616 h 781"/>
              <a:gd name="T66" fmla="*/ 1483 w 2575"/>
              <a:gd name="T67" fmla="*/ 660 h 781"/>
              <a:gd name="T68" fmla="*/ 1699 w 2575"/>
              <a:gd name="T69" fmla="*/ 700 h 781"/>
              <a:gd name="T70" fmla="*/ 1743 w 2575"/>
              <a:gd name="T71" fmla="*/ 708 h 781"/>
              <a:gd name="T72" fmla="*/ 1971 w 2575"/>
              <a:gd name="T73" fmla="*/ 780 h 781"/>
              <a:gd name="T74" fmla="*/ 2179 w 2575"/>
              <a:gd name="T75" fmla="*/ 764 h 781"/>
              <a:gd name="T76" fmla="*/ 2115 w 2575"/>
              <a:gd name="T77" fmla="*/ 688 h 781"/>
              <a:gd name="T78" fmla="*/ 2279 w 2575"/>
              <a:gd name="T79" fmla="*/ 692 h 781"/>
              <a:gd name="T80" fmla="*/ 2447 w 2575"/>
              <a:gd name="T81" fmla="*/ 684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75" h="781">
                <a:moveTo>
                  <a:pt x="2259" y="684"/>
                </a:moveTo>
                <a:cubicBezTo>
                  <a:pt x="2309" y="676"/>
                  <a:pt x="2356" y="677"/>
                  <a:pt x="2407" y="680"/>
                </a:cubicBezTo>
                <a:cubicBezTo>
                  <a:pt x="2469" y="677"/>
                  <a:pt x="2516" y="666"/>
                  <a:pt x="2575" y="660"/>
                </a:cubicBezTo>
                <a:cubicBezTo>
                  <a:pt x="2555" y="653"/>
                  <a:pt x="2541" y="644"/>
                  <a:pt x="2519" y="640"/>
                </a:cubicBezTo>
                <a:cubicBezTo>
                  <a:pt x="2478" y="612"/>
                  <a:pt x="2438" y="619"/>
                  <a:pt x="2387" y="616"/>
                </a:cubicBezTo>
                <a:cubicBezTo>
                  <a:pt x="2354" y="594"/>
                  <a:pt x="2312" y="588"/>
                  <a:pt x="2275" y="576"/>
                </a:cubicBezTo>
                <a:cubicBezTo>
                  <a:pt x="2194" y="584"/>
                  <a:pt x="2122" y="569"/>
                  <a:pt x="2043" y="560"/>
                </a:cubicBezTo>
                <a:cubicBezTo>
                  <a:pt x="1996" y="548"/>
                  <a:pt x="1959" y="532"/>
                  <a:pt x="1911" y="528"/>
                </a:cubicBezTo>
                <a:cubicBezTo>
                  <a:pt x="1923" y="491"/>
                  <a:pt x="1972" y="535"/>
                  <a:pt x="1999" y="540"/>
                </a:cubicBezTo>
                <a:cubicBezTo>
                  <a:pt x="2034" y="539"/>
                  <a:pt x="2068" y="540"/>
                  <a:pt x="2103" y="536"/>
                </a:cubicBezTo>
                <a:cubicBezTo>
                  <a:pt x="2108" y="536"/>
                  <a:pt x="2110" y="529"/>
                  <a:pt x="2115" y="528"/>
                </a:cubicBezTo>
                <a:cubicBezTo>
                  <a:pt x="2136" y="524"/>
                  <a:pt x="2179" y="520"/>
                  <a:pt x="2179" y="520"/>
                </a:cubicBezTo>
                <a:cubicBezTo>
                  <a:pt x="2182" y="516"/>
                  <a:pt x="2188" y="513"/>
                  <a:pt x="2187" y="508"/>
                </a:cubicBezTo>
                <a:cubicBezTo>
                  <a:pt x="2186" y="503"/>
                  <a:pt x="2178" y="504"/>
                  <a:pt x="2175" y="500"/>
                </a:cubicBezTo>
                <a:cubicBezTo>
                  <a:pt x="2149" y="470"/>
                  <a:pt x="2172" y="480"/>
                  <a:pt x="2147" y="472"/>
                </a:cubicBezTo>
                <a:cubicBezTo>
                  <a:pt x="2130" y="446"/>
                  <a:pt x="2099" y="459"/>
                  <a:pt x="2071" y="452"/>
                </a:cubicBezTo>
                <a:cubicBezTo>
                  <a:pt x="2042" y="423"/>
                  <a:pt x="1989" y="425"/>
                  <a:pt x="1951" y="412"/>
                </a:cubicBezTo>
                <a:cubicBezTo>
                  <a:pt x="1948" y="413"/>
                  <a:pt x="1920" y="421"/>
                  <a:pt x="1915" y="412"/>
                </a:cubicBezTo>
                <a:cubicBezTo>
                  <a:pt x="1913" y="408"/>
                  <a:pt x="1923" y="409"/>
                  <a:pt x="1927" y="408"/>
                </a:cubicBezTo>
                <a:cubicBezTo>
                  <a:pt x="1940" y="406"/>
                  <a:pt x="1954" y="405"/>
                  <a:pt x="1967" y="404"/>
                </a:cubicBezTo>
                <a:cubicBezTo>
                  <a:pt x="2003" y="392"/>
                  <a:pt x="1959" y="372"/>
                  <a:pt x="1947" y="364"/>
                </a:cubicBezTo>
                <a:cubicBezTo>
                  <a:pt x="1942" y="361"/>
                  <a:pt x="1940" y="355"/>
                  <a:pt x="1935" y="352"/>
                </a:cubicBezTo>
                <a:cubicBezTo>
                  <a:pt x="1929" y="349"/>
                  <a:pt x="1922" y="349"/>
                  <a:pt x="1915" y="348"/>
                </a:cubicBezTo>
                <a:cubicBezTo>
                  <a:pt x="1886" y="326"/>
                  <a:pt x="1867" y="327"/>
                  <a:pt x="1831" y="324"/>
                </a:cubicBezTo>
                <a:cubicBezTo>
                  <a:pt x="1808" y="316"/>
                  <a:pt x="1790" y="305"/>
                  <a:pt x="1767" y="300"/>
                </a:cubicBezTo>
                <a:cubicBezTo>
                  <a:pt x="1732" y="283"/>
                  <a:pt x="1724" y="287"/>
                  <a:pt x="1675" y="284"/>
                </a:cubicBezTo>
                <a:cubicBezTo>
                  <a:pt x="1674" y="280"/>
                  <a:pt x="1669" y="276"/>
                  <a:pt x="1671" y="272"/>
                </a:cubicBezTo>
                <a:cubicBezTo>
                  <a:pt x="1673" y="268"/>
                  <a:pt x="1680" y="267"/>
                  <a:pt x="1683" y="264"/>
                </a:cubicBezTo>
                <a:cubicBezTo>
                  <a:pt x="1696" y="251"/>
                  <a:pt x="1700" y="229"/>
                  <a:pt x="1715" y="216"/>
                </a:cubicBezTo>
                <a:cubicBezTo>
                  <a:pt x="1722" y="210"/>
                  <a:pt x="1739" y="200"/>
                  <a:pt x="1739" y="200"/>
                </a:cubicBezTo>
                <a:cubicBezTo>
                  <a:pt x="1744" y="192"/>
                  <a:pt x="1757" y="185"/>
                  <a:pt x="1755" y="176"/>
                </a:cubicBezTo>
                <a:cubicBezTo>
                  <a:pt x="1747" y="145"/>
                  <a:pt x="1725" y="122"/>
                  <a:pt x="1695" y="112"/>
                </a:cubicBezTo>
                <a:cubicBezTo>
                  <a:pt x="1677" y="85"/>
                  <a:pt x="1625" y="84"/>
                  <a:pt x="1595" y="80"/>
                </a:cubicBezTo>
                <a:cubicBezTo>
                  <a:pt x="1533" y="59"/>
                  <a:pt x="1612" y="84"/>
                  <a:pt x="1431" y="72"/>
                </a:cubicBezTo>
                <a:cubicBezTo>
                  <a:pt x="1397" y="70"/>
                  <a:pt x="1364" y="58"/>
                  <a:pt x="1327" y="56"/>
                </a:cubicBezTo>
                <a:cubicBezTo>
                  <a:pt x="1261" y="45"/>
                  <a:pt x="1160" y="62"/>
                  <a:pt x="1099" y="64"/>
                </a:cubicBezTo>
                <a:cubicBezTo>
                  <a:pt x="1077" y="68"/>
                  <a:pt x="1057" y="76"/>
                  <a:pt x="1035" y="80"/>
                </a:cubicBezTo>
                <a:cubicBezTo>
                  <a:pt x="1010" y="85"/>
                  <a:pt x="984" y="86"/>
                  <a:pt x="959" y="92"/>
                </a:cubicBezTo>
                <a:cubicBezTo>
                  <a:pt x="876" y="89"/>
                  <a:pt x="798" y="83"/>
                  <a:pt x="715" y="80"/>
                </a:cubicBezTo>
                <a:cubicBezTo>
                  <a:pt x="679" y="89"/>
                  <a:pt x="635" y="75"/>
                  <a:pt x="599" y="72"/>
                </a:cubicBezTo>
                <a:cubicBezTo>
                  <a:pt x="537" y="51"/>
                  <a:pt x="580" y="51"/>
                  <a:pt x="495" y="44"/>
                </a:cubicBezTo>
                <a:cubicBezTo>
                  <a:pt x="444" y="31"/>
                  <a:pt x="392" y="33"/>
                  <a:pt x="339" y="28"/>
                </a:cubicBezTo>
                <a:cubicBezTo>
                  <a:pt x="296" y="14"/>
                  <a:pt x="252" y="4"/>
                  <a:pt x="207" y="0"/>
                </a:cubicBezTo>
                <a:cubicBezTo>
                  <a:pt x="181" y="7"/>
                  <a:pt x="154" y="9"/>
                  <a:pt x="127" y="12"/>
                </a:cubicBezTo>
                <a:cubicBezTo>
                  <a:pt x="101" y="29"/>
                  <a:pt x="85" y="32"/>
                  <a:pt x="55" y="40"/>
                </a:cubicBezTo>
                <a:cubicBezTo>
                  <a:pt x="37" y="52"/>
                  <a:pt x="28" y="69"/>
                  <a:pt x="11" y="80"/>
                </a:cubicBezTo>
                <a:cubicBezTo>
                  <a:pt x="3" y="103"/>
                  <a:pt x="0" y="206"/>
                  <a:pt x="31" y="216"/>
                </a:cubicBezTo>
                <a:cubicBezTo>
                  <a:pt x="47" y="208"/>
                  <a:pt x="56" y="196"/>
                  <a:pt x="63" y="216"/>
                </a:cubicBezTo>
                <a:cubicBezTo>
                  <a:pt x="67" y="263"/>
                  <a:pt x="64" y="322"/>
                  <a:pt x="119" y="336"/>
                </a:cubicBezTo>
                <a:cubicBezTo>
                  <a:pt x="139" y="356"/>
                  <a:pt x="150" y="399"/>
                  <a:pt x="123" y="420"/>
                </a:cubicBezTo>
                <a:cubicBezTo>
                  <a:pt x="120" y="423"/>
                  <a:pt x="115" y="422"/>
                  <a:pt x="111" y="424"/>
                </a:cubicBezTo>
                <a:cubicBezTo>
                  <a:pt x="107" y="426"/>
                  <a:pt x="103" y="429"/>
                  <a:pt x="99" y="432"/>
                </a:cubicBezTo>
                <a:cubicBezTo>
                  <a:pt x="68" y="458"/>
                  <a:pt x="105" y="432"/>
                  <a:pt x="75" y="452"/>
                </a:cubicBezTo>
                <a:cubicBezTo>
                  <a:pt x="33" y="537"/>
                  <a:pt x="134" y="553"/>
                  <a:pt x="191" y="560"/>
                </a:cubicBezTo>
                <a:cubicBezTo>
                  <a:pt x="216" y="559"/>
                  <a:pt x="242" y="556"/>
                  <a:pt x="267" y="556"/>
                </a:cubicBezTo>
                <a:cubicBezTo>
                  <a:pt x="282" y="556"/>
                  <a:pt x="305" y="571"/>
                  <a:pt x="319" y="576"/>
                </a:cubicBezTo>
                <a:cubicBezTo>
                  <a:pt x="352" y="587"/>
                  <a:pt x="378" y="589"/>
                  <a:pt x="415" y="592"/>
                </a:cubicBezTo>
                <a:cubicBezTo>
                  <a:pt x="452" y="617"/>
                  <a:pt x="499" y="606"/>
                  <a:pt x="543" y="608"/>
                </a:cubicBezTo>
                <a:cubicBezTo>
                  <a:pt x="604" y="614"/>
                  <a:pt x="665" y="623"/>
                  <a:pt x="727" y="628"/>
                </a:cubicBezTo>
                <a:cubicBezTo>
                  <a:pt x="754" y="637"/>
                  <a:pt x="753" y="638"/>
                  <a:pt x="799" y="628"/>
                </a:cubicBezTo>
                <a:cubicBezTo>
                  <a:pt x="805" y="627"/>
                  <a:pt x="805" y="617"/>
                  <a:pt x="811" y="616"/>
                </a:cubicBezTo>
                <a:cubicBezTo>
                  <a:pt x="843" y="611"/>
                  <a:pt x="875" y="613"/>
                  <a:pt x="907" y="612"/>
                </a:cubicBezTo>
                <a:cubicBezTo>
                  <a:pt x="951" y="597"/>
                  <a:pt x="955" y="596"/>
                  <a:pt x="1015" y="592"/>
                </a:cubicBezTo>
                <a:cubicBezTo>
                  <a:pt x="1080" y="570"/>
                  <a:pt x="1190" y="592"/>
                  <a:pt x="1267" y="588"/>
                </a:cubicBezTo>
                <a:cubicBezTo>
                  <a:pt x="1287" y="589"/>
                  <a:pt x="1308" y="587"/>
                  <a:pt x="1327" y="592"/>
                </a:cubicBezTo>
                <a:cubicBezTo>
                  <a:pt x="1342" y="596"/>
                  <a:pt x="1354" y="608"/>
                  <a:pt x="1367" y="616"/>
                </a:cubicBezTo>
                <a:cubicBezTo>
                  <a:pt x="1376" y="622"/>
                  <a:pt x="1389" y="620"/>
                  <a:pt x="1399" y="624"/>
                </a:cubicBezTo>
                <a:cubicBezTo>
                  <a:pt x="1427" y="634"/>
                  <a:pt x="1454" y="650"/>
                  <a:pt x="1483" y="660"/>
                </a:cubicBezTo>
                <a:cubicBezTo>
                  <a:pt x="1533" y="677"/>
                  <a:pt x="1585" y="687"/>
                  <a:pt x="1635" y="704"/>
                </a:cubicBezTo>
                <a:cubicBezTo>
                  <a:pt x="1656" y="703"/>
                  <a:pt x="1678" y="702"/>
                  <a:pt x="1699" y="700"/>
                </a:cubicBezTo>
                <a:cubicBezTo>
                  <a:pt x="1707" y="699"/>
                  <a:pt x="1715" y="695"/>
                  <a:pt x="1723" y="696"/>
                </a:cubicBezTo>
                <a:cubicBezTo>
                  <a:pt x="1731" y="697"/>
                  <a:pt x="1736" y="705"/>
                  <a:pt x="1743" y="708"/>
                </a:cubicBezTo>
                <a:cubicBezTo>
                  <a:pt x="1781" y="725"/>
                  <a:pt x="1827" y="727"/>
                  <a:pt x="1867" y="740"/>
                </a:cubicBezTo>
                <a:cubicBezTo>
                  <a:pt x="1902" y="752"/>
                  <a:pt x="1936" y="768"/>
                  <a:pt x="1971" y="780"/>
                </a:cubicBezTo>
                <a:cubicBezTo>
                  <a:pt x="2016" y="775"/>
                  <a:pt x="2058" y="781"/>
                  <a:pt x="2103" y="772"/>
                </a:cubicBezTo>
                <a:cubicBezTo>
                  <a:pt x="2132" y="777"/>
                  <a:pt x="2151" y="770"/>
                  <a:pt x="2179" y="764"/>
                </a:cubicBezTo>
                <a:cubicBezTo>
                  <a:pt x="2168" y="732"/>
                  <a:pt x="2168" y="729"/>
                  <a:pt x="2131" y="724"/>
                </a:cubicBezTo>
                <a:cubicBezTo>
                  <a:pt x="2118" y="720"/>
                  <a:pt x="2098" y="705"/>
                  <a:pt x="2115" y="688"/>
                </a:cubicBezTo>
                <a:cubicBezTo>
                  <a:pt x="2120" y="683"/>
                  <a:pt x="2128" y="685"/>
                  <a:pt x="2135" y="684"/>
                </a:cubicBezTo>
                <a:cubicBezTo>
                  <a:pt x="2191" y="691"/>
                  <a:pt x="2224" y="696"/>
                  <a:pt x="2279" y="692"/>
                </a:cubicBezTo>
                <a:cubicBezTo>
                  <a:pt x="2317" y="683"/>
                  <a:pt x="2358" y="698"/>
                  <a:pt x="2391" y="676"/>
                </a:cubicBezTo>
                <a:cubicBezTo>
                  <a:pt x="2410" y="682"/>
                  <a:pt x="2426" y="684"/>
                  <a:pt x="2447" y="684"/>
                </a:cubicBezTo>
              </a:path>
            </a:pathLst>
          </a:cu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6" name="Freeform 9"/>
          <p:cNvSpPr>
            <a:spLocks/>
          </p:cNvSpPr>
          <p:nvPr/>
        </p:nvSpPr>
        <p:spPr bwMode="auto">
          <a:xfrm>
            <a:off x="2809875" y="1350963"/>
            <a:ext cx="6264275" cy="2592387"/>
          </a:xfrm>
          <a:custGeom>
            <a:avLst/>
            <a:gdLst>
              <a:gd name="T0" fmla="*/ 3946 w 3946"/>
              <a:gd name="T1" fmla="*/ 1588 h 1633"/>
              <a:gd name="T2" fmla="*/ 3946 w 3946"/>
              <a:gd name="T3" fmla="*/ 272 h 1633"/>
              <a:gd name="T4" fmla="*/ 3221 w 3946"/>
              <a:gd name="T5" fmla="*/ 227 h 1633"/>
              <a:gd name="T6" fmla="*/ 2994 w 3946"/>
              <a:gd name="T7" fmla="*/ 91 h 1633"/>
              <a:gd name="T8" fmla="*/ 2495 w 3946"/>
              <a:gd name="T9" fmla="*/ 45 h 1633"/>
              <a:gd name="T10" fmla="*/ 1950 w 3946"/>
              <a:gd name="T11" fmla="*/ 45 h 1633"/>
              <a:gd name="T12" fmla="*/ 1678 w 3946"/>
              <a:gd name="T13" fmla="*/ 0 h 1633"/>
              <a:gd name="T14" fmla="*/ 1134 w 3946"/>
              <a:gd name="T15" fmla="*/ 45 h 1633"/>
              <a:gd name="T16" fmla="*/ 816 w 3946"/>
              <a:gd name="T17" fmla="*/ 45 h 1633"/>
              <a:gd name="T18" fmla="*/ 544 w 3946"/>
              <a:gd name="T19" fmla="*/ 45 h 1633"/>
              <a:gd name="T20" fmla="*/ 363 w 3946"/>
              <a:gd name="T21" fmla="*/ 45 h 1633"/>
              <a:gd name="T22" fmla="*/ 0 w 3946"/>
              <a:gd name="T23" fmla="*/ 91 h 1633"/>
              <a:gd name="T24" fmla="*/ 272 w 3946"/>
              <a:gd name="T25" fmla="*/ 227 h 1633"/>
              <a:gd name="T26" fmla="*/ 544 w 3946"/>
              <a:gd name="T27" fmla="*/ 272 h 1633"/>
              <a:gd name="T28" fmla="*/ 635 w 3946"/>
              <a:gd name="T29" fmla="*/ 272 h 1633"/>
              <a:gd name="T30" fmla="*/ 590 w 3946"/>
              <a:gd name="T31" fmla="*/ 363 h 1633"/>
              <a:gd name="T32" fmla="*/ 499 w 3946"/>
              <a:gd name="T33" fmla="*/ 408 h 1633"/>
              <a:gd name="T34" fmla="*/ 408 w 3946"/>
              <a:gd name="T35" fmla="*/ 499 h 1633"/>
              <a:gd name="T36" fmla="*/ 318 w 3946"/>
              <a:gd name="T37" fmla="*/ 544 h 1633"/>
              <a:gd name="T38" fmla="*/ 272 w 3946"/>
              <a:gd name="T39" fmla="*/ 635 h 1633"/>
              <a:gd name="T40" fmla="*/ 454 w 3946"/>
              <a:gd name="T41" fmla="*/ 590 h 1633"/>
              <a:gd name="T42" fmla="*/ 590 w 3946"/>
              <a:gd name="T43" fmla="*/ 680 h 1633"/>
              <a:gd name="T44" fmla="*/ 635 w 3946"/>
              <a:gd name="T45" fmla="*/ 726 h 1633"/>
              <a:gd name="T46" fmla="*/ 726 w 3946"/>
              <a:gd name="T47" fmla="*/ 771 h 1633"/>
              <a:gd name="T48" fmla="*/ 816 w 3946"/>
              <a:gd name="T49" fmla="*/ 816 h 1633"/>
              <a:gd name="T50" fmla="*/ 680 w 3946"/>
              <a:gd name="T51" fmla="*/ 862 h 1633"/>
              <a:gd name="T52" fmla="*/ 953 w 3946"/>
              <a:gd name="T53" fmla="*/ 907 h 1633"/>
              <a:gd name="T54" fmla="*/ 1089 w 3946"/>
              <a:gd name="T55" fmla="*/ 952 h 1633"/>
              <a:gd name="T56" fmla="*/ 1179 w 3946"/>
              <a:gd name="T57" fmla="*/ 952 h 1633"/>
              <a:gd name="T58" fmla="*/ 998 w 3946"/>
              <a:gd name="T59" fmla="*/ 998 h 1633"/>
              <a:gd name="T60" fmla="*/ 771 w 3946"/>
              <a:gd name="T61" fmla="*/ 1043 h 1633"/>
              <a:gd name="T62" fmla="*/ 816 w 3946"/>
              <a:gd name="T63" fmla="*/ 1089 h 1633"/>
              <a:gd name="T64" fmla="*/ 1043 w 3946"/>
              <a:gd name="T65" fmla="*/ 1134 h 1633"/>
              <a:gd name="T66" fmla="*/ 1286 w 3946"/>
              <a:gd name="T67" fmla="*/ 1166 h 1633"/>
              <a:gd name="T68" fmla="*/ 1534 w 3946"/>
              <a:gd name="T69" fmla="*/ 1158 h 1633"/>
              <a:gd name="T70" fmla="*/ 1558 w 3946"/>
              <a:gd name="T71" fmla="*/ 1150 h 1633"/>
              <a:gd name="T72" fmla="*/ 1638 w 3946"/>
              <a:gd name="T73" fmla="*/ 1238 h 1633"/>
              <a:gd name="T74" fmla="*/ 2313 w 3946"/>
              <a:gd name="T75" fmla="*/ 1406 h 1633"/>
              <a:gd name="T76" fmla="*/ 2948 w 3946"/>
              <a:gd name="T77" fmla="*/ 1542 h 1633"/>
              <a:gd name="T78" fmla="*/ 3266 w 3946"/>
              <a:gd name="T79" fmla="*/ 1588 h 1633"/>
              <a:gd name="T80" fmla="*/ 3447 w 3946"/>
              <a:gd name="T81" fmla="*/ 1542 h 1633"/>
              <a:gd name="T82" fmla="*/ 3765 w 3946"/>
              <a:gd name="T83" fmla="*/ 1588 h 1633"/>
              <a:gd name="T84" fmla="*/ 3901 w 3946"/>
              <a:gd name="T85" fmla="*/ 1633 h 1633"/>
              <a:gd name="T86" fmla="*/ 3946 w 3946"/>
              <a:gd name="T87" fmla="*/ 1588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46" h="1633">
                <a:moveTo>
                  <a:pt x="3946" y="1588"/>
                </a:moveTo>
                <a:lnTo>
                  <a:pt x="3946" y="272"/>
                </a:lnTo>
                <a:lnTo>
                  <a:pt x="3221" y="227"/>
                </a:lnTo>
                <a:lnTo>
                  <a:pt x="2994" y="91"/>
                </a:lnTo>
                <a:lnTo>
                  <a:pt x="2495" y="45"/>
                </a:lnTo>
                <a:lnTo>
                  <a:pt x="1950" y="45"/>
                </a:lnTo>
                <a:lnTo>
                  <a:pt x="1678" y="0"/>
                </a:lnTo>
                <a:lnTo>
                  <a:pt x="1134" y="45"/>
                </a:lnTo>
                <a:lnTo>
                  <a:pt x="816" y="45"/>
                </a:lnTo>
                <a:lnTo>
                  <a:pt x="544" y="45"/>
                </a:lnTo>
                <a:lnTo>
                  <a:pt x="363" y="45"/>
                </a:lnTo>
                <a:lnTo>
                  <a:pt x="0" y="91"/>
                </a:lnTo>
                <a:lnTo>
                  <a:pt x="272" y="227"/>
                </a:lnTo>
                <a:lnTo>
                  <a:pt x="544" y="272"/>
                </a:lnTo>
                <a:lnTo>
                  <a:pt x="635" y="272"/>
                </a:lnTo>
                <a:lnTo>
                  <a:pt x="590" y="363"/>
                </a:lnTo>
                <a:lnTo>
                  <a:pt x="499" y="408"/>
                </a:lnTo>
                <a:lnTo>
                  <a:pt x="408" y="499"/>
                </a:lnTo>
                <a:lnTo>
                  <a:pt x="318" y="544"/>
                </a:lnTo>
                <a:lnTo>
                  <a:pt x="272" y="635"/>
                </a:lnTo>
                <a:lnTo>
                  <a:pt x="454" y="590"/>
                </a:lnTo>
                <a:lnTo>
                  <a:pt x="590" y="680"/>
                </a:lnTo>
                <a:lnTo>
                  <a:pt x="635" y="726"/>
                </a:lnTo>
                <a:lnTo>
                  <a:pt x="726" y="771"/>
                </a:lnTo>
                <a:lnTo>
                  <a:pt x="816" y="816"/>
                </a:lnTo>
                <a:lnTo>
                  <a:pt x="680" y="862"/>
                </a:lnTo>
                <a:lnTo>
                  <a:pt x="953" y="907"/>
                </a:lnTo>
                <a:lnTo>
                  <a:pt x="1089" y="952"/>
                </a:lnTo>
                <a:lnTo>
                  <a:pt x="1179" y="952"/>
                </a:lnTo>
                <a:lnTo>
                  <a:pt x="998" y="998"/>
                </a:lnTo>
                <a:lnTo>
                  <a:pt x="771" y="1043"/>
                </a:lnTo>
                <a:lnTo>
                  <a:pt x="816" y="1089"/>
                </a:lnTo>
                <a:lnTo>
                  <a:pt x="1043" y="1134"/>
                </a:lnTo>
                <a:cubicBezTo>
                  <a:pt x="1144" y="1141"/>
                  <a:pt x="1190" y="1150"/>
                  <a:pt x="1286" y="1166"/>
                </a:cubicBezTo>
                <a:cubicBezTo>
                  <a:pt x="1369" y="1163"/>
                  <a:pt x="1451" y="1163"/>
                  <a:pt x="1534" y="1158"/>
                </a:cubicBezTo>
                <a:cubicBezTo>
                  <a:pt x="1542" y="1158"/>
                  <a:pt x="1553" y="1143"/>
                  <a:pt x="1558" y="1150"/>
                </a:cubicBezTo>
                <a:cubicBezTo>
                  <a:pt x="1595" y="1201"/>
                  <a:pt x="1545" y="1238"/>
                  <a:pt x="1638" y="1238"/>
                </a:cubicBezTo>
                <a:lnTo>
                  <a:pt x="2313" y="1406"/>
                </a:lnTo>
                <a:lnTo>
                  <a:pt x="2948" y="1542"/>
                </a:lnTo>
                <a:lnTo>
                  <a:pt x="3266" y="1588"/>
                </a:lnTo>
                <a:lnTo>
                  <a:pt x="3447" y="1542"/>
                </a:lnTo>
                <a:lnTo>
                  <a:pt x="3765" y="1588"/>
                </a:lnTo>
                <a:lnTo>
                  <a:pt x="3901" y="1633"/>
                </a:lnTo>
                <a:lnTo>
                  <a:pt x="3946" y="1588"/>
                </a:lnTo>
                <a:close/>
              </a:path>
            </a:pathLst>
          </a:custGeom>
          <a:noFill/>
          <a:ln w="57150" cmpd="sng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7" name="Freeform 29"/>
          <p:cNvSpPr>
            <a:spLocks/>
          </p:cNvSpPr>
          <p:nvPr/>
        </p:nvSpPr>
        <p:spPr bwMode="auto">
          <a:xfrm>
            <a:off x="-4763" y="1054100"/>
            <a:ext cx="9072563" cy="5803900"/>
          </a:xfrm>
          <a:custGeom>
            <a:avLst/>
            <a:gdLst>
              <a:gd name="T0" fmla="*/ 5715 w 5715"/>
              <a:gd name="T1" fmla="*/ 1950 h 3538"/>
              <a:gd name="T2" fmla="*/ 5715 w 5715"/>
              <a:gd name="T3" fmla="*/ 3538 h 3538"/>
              <a:gd name="T4" fmla="*/ 0 w 5715"/>
              <a:gd name="T5" fmla="*/ 3492 h 3538"/>
              <a:gd name="T6" fmla="*/ 45 w 5715"/>
              <a:gd name="T7" fmla="*/ 90 h 3538"/>
              <a:gd name="T8" fmla="*/ 272 w 5715"/>
              <a:gd name="T9" fmla="*/ 0 h 3538"/>
              <a:gd name="T10" fmla="*/ 544 w 5715"/>
              <a:gd name="T11" fmla="*/ 0 h 3538"/>
              <a:gd name="T12" fmla="*/ 726 w 5715"/>
              <a:gd name="T13" fmla="*/ 0 h 3538"/>
              <a:gd name="T14" fmla="*/ 1225 w 5715"/>
              <a:gd name="T15" fmla="*/ 136 h 3538"/>
              <a:gd name="T16" fmla="*/ 1406 w 5715"/>
              <a:gd name="T17" fmla="*/ 226 h 3538"/>
              <a:gd name="T18" fmla="*/ 1678 w 5715"/>
              <a:gd name="T19" fmla="*/ 317 h 3538"/>
              <a:gd name="T20" fmla="*/ 1769 w 5715"/>
              <a:gd name="T21" fmla="*/ 362 h 3538"/>
              <a:gd name="T22" fmla="*/ 1996 w 5715"/>
              <a:gd name="T23" fmla="*/ 453 h 3538"/>
              <a:gd name="T24" fmla="*/ 2313 w 5715"/>
              <a:gd name="T25" fmla="*/ 498 h 3538"/>
              <a:gd name="T26" fmla="*/ 2223 w 5715"/>
              <a:gd name="T27" fmla="*/ 589 h 3538"/>
              <a:gd name="T28" fmla="*/ 2132 w 5715"/>
              <a:gd name="T29" fmla="*/ 635 h 3538"/>
              <a:gd name="T30" fmla="*/ 1950 w 5715"/>
              <a:gd name="T31" fmla="*/ 544 h 3538"/>
              <a:gd name="T32" fmla="*/ 1814 w 5715"/>
              <a:gd name="T33" fmla="*/ 544 h 3538"/>
              <a:gd name="T34" fmla="*/ 1588 w 5715"/>
              <a:gd name="T35" fmla="*/ 498 h 3538"/>
              <a:gd name="T36" fmla="*/ 1270 w 5715"/>
              <a:gd name="T37" fmla="*/ 544 h 3538"/>
              <a:gd name="T38" fmla="*/ 998 w 5715"/>
              <a:gd name="T39" fmla="*/ 544 h 3538"/>
              <a:gd name="T40" fmla="*/ 816 w 5715"/>
              <a:gd name="T41" fmla="*/ 498 h 3538"/>
              <a:gd name="T42" fmla="*/ 680 w 5715"/>
              <a:gd name="T43" fmla="*/ 453 h 3538"/>
              <a:gd name="T44" fmla="*/ 544 w 5715"/>
              <a:gd name="T45" fmla="*/ 453 h 3538"/>
              <a:gd name="T46" fmla="*/ 315 w 5715"/>
              <a:gd name="T47" fmla="*/ 563 h 3538"/>
              <a:gd name="T48" fmla="*/ 363 w 5715"/>
              <a:gd name="T49" fmla="*/ 816 h 3538"/>
              <a:gd name="T50" fmla="*/ 363 w 5715"/>
              <a:gd name="T51" fmla="*/ 997 h 3538"/>
              <a:gd name="T52" fmla="*/ 544 w 5715"/>
              <a:gd name="T53" fmla="*/ 1133 h 3538"/>
              <a:gd name="T54" fmla="*/ 953 w 5715"/>
              <a:gd name="T55" fmla="*/ 1179 h 3538"/>
              <a:gd name="T56" fmla="*/ 1179 w 5715"/>
              <a:gd name="T57" fmla="*/ 1179 h 3538"/>
              <a:gd name="T58" fmla="*/ 1452 w 5715"/>
              <a:gd name="T59" fmla="*/ 1088 h 3538"/>
              <a:gd name="T60" fmla="*/ 1769 w 5715"/>
              <a:gd name="T61" fmla="*/ 1179 h 3538"/>
              <a:gd name="T62" fmla="*/ 1950 w 5715"/>
              <a:gd name="T63" fmla="*/ 1224 h 3538"/>
              <a:gd name="T64" fmla="*/ 2132 w 5715"/>
              <a:gd name="T65" fmla="*/ 1270 h 3538"/>
              <a:gd name="T66" fmla="*/ 2250 w 5715"/>
              <a:gd name="T67" fmla="*/ 1294 h 3538"/>
              <a:gd name="T68" fmla="*/ 2224 w 5715"/>
              <a:gd name="T69" fmla="*/ 1432 h 3538"/>
              <a:gd name="T70" fmla="*/ 2327 w 5715"/>
              <a:gd name="T71" fmla="*/ 1612 h 3538"/>
              <a:gd name="T72" fmla="*/ 2473 w 5715"/>
              <a:gd name="T73" fmla="*/ 1621 h 3538"/>
              <a:gd name="T74" fmla="*/ 3264 w 5715"/>
              <a:gd name="T75" fmla="*/ 1612 h 3538"/>
              <a:gd name="T76" fmla="*/ 3479 w 5715"/>
              <a:gd name="T77" fmla="*/ 1604 h 3538"/>
              <a:gd name="T78" fmla="*/ 3531 w 5715"/>
              <a:gd name="T79" fmla="*/ 1586 h 3538"/>
              <a:gd name="T80" fmla="*/ 3668 w 5715"/>
              <a:gd name="T81" fmla="*/ 1561 h 3538"/>
              <a:gd name="T82" fmla="*/ 3685 w 5715"/>
              <a:gd name="T83" fmla="*/ 1543 h 3538"/>
              <a:gd name="T84" fmla="*/ 4128 w 5715"/>
              <a:gd name="T85" fmla="*/ 1632 h 3538"/>
              <a:gd name="T86" fmla="*/ 4400 w 5715"/>
              <a:gd name="T87" fmla="*/ 1723 h 3538"/>
              <a:gd name="T88" fmla="*/ 4491 w 5715"/>
              <a:gd name="T89" fmla="*/ 1905 h 3538"/>
              <a:gd name="T90" fmla="*/ 4808 w 5715"/>
              <a:gd name="T91" fmla="*/ 1905 h 3538"/>
              <a:gd name="T92" fmla="*/ 4990 w 5715"/>
              <a:gd name="T93" fmla="*/ 1905 h 3538"/>
              <a:gd name="T94" fmla="*/ 5171 w 5715"/>
              <a:gd name="T95" fmla="*/ 1950 h 3538"/>
              <a:gd name="T96" fmla="*/ 5443 w 5715"/>
              <a:gd name="T97" fmla="*/ 1905 h 3538"/>
              <a:gd name="T98" fmla="*/ 5715 w 5715"/>
              <a:gd name="T99" fmla="*/ 1950 h 3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15" h="3538">
                <a:moveTo>
                  <a:pt x="5715" y="1950"/>
                </a:moveTo>
                <a:lnTo>
                  <a:pt x="5715" y="3538"/>
                </a:lnTo>
                <a:lnTo>
                  <a:pt x="0" y="3492"/>
                </a:lnTo>
                <a:lnTo>
                  <a:pt x="45" y="90"/>
                </a:lnTo>
                <a:lnTo>
                  <a:pt x="272" y="0"/>
                </a:lnTo>
                <a:lnTo>
                  <a:pt x="544" y="0"/>
                </a:lnTo>
                <a:lnTo>
                  <a:pt x="726" y="0"/>
                </a:lnTo>
                <a:lnTo>
                  <a:pt x="1225" y="136"/>
                </a:lnTo>
                <a:lnTo>
                  <a:pt x="1406" y="226"/>
                </a:lnTo>
                <a:lnTo>
                  <a:pt x="1678" y="317"/>
                </a:lnTo>
                <a:lnTo>
                  <a:pt x="1769" y="362"/>
                </a:lnTo>
                <a:lnTo>
                  <a:pt x="1996" y="453"/>
                </a:lnTo>
                <a:lnTo>
                  <a:pt x="2313" y="498"/>
                </a:lnTo>
                <a:lnTo>
                  <a:pt x="2223" y="589"/>
                </a:lnTo>
                <a:lnTo>
                  <a:pt x="2132" y="635"/>
                </a:lnTo>
                <a:lnTo>
                  <a:pt x="1950" y="544"/>
                </a:lnTo>
                <a:lnTo>
                  <a:pt x="1814" y="544"/>
                </a:lnTo>
                <a:lnTo>
                  <a:pt x="1588" y="498"/>
                </a:lnTo>
                <a:lnTo>
                  <a:pt x="1270" y="544"/>
                </a:lnTo>
                <a:lnTo>
                  <a:pt x="998" y="544"/>
                </a:lnTo>
                <a:lnTo>
                  <a:pt x="816" y="498"/>
                </a:lnTo>
                <a:lnTo>
                  <a:pt x="680" y="453"/>
                </a:lnTo>
                <a:lnTo>
                  <a:pt x="544" y="453"/>
                </a:lnTo>
                <a:cubicBezTo>
                  <a:pt x="312" y="546"/>
                  <a:pt x="331" y="464"/>
                  <a:pt x="315" y="563"/>
                </a:cubicBezTo>
                <a:lnTo>
                  <a:pt x="363" y="816"/>
                </a:lnTo>
                <a:lnTo>
                  <a:pt x="363" y="997"/>
                </a:lnTo>
                <a:lnTo>
                  <a:pt x="544" y="1133"/>
                </a:lnTo>
                <a:lnTo>
                  <a:pt x="953" y="1179"/>
                </a:lnTo>
                <a:lnTo>
                  <a:pt x="1179" y="1179"/>
                </a:lnTo>
                <a:lnTo>
                  <a:pt x="1452" y="1088"/>
                </a:lnTo>
                <a:lnTo>
                  <a:pt x="1769" y="1179"/>
                </a:lnTo>
                <a:lnTo>
                  <a:pt x="1950" y="1224"/>
                </a:lnTo>
                <a:lnTo>
                  <a:pt x="2132" y="1270"/>
                </a:lnTo>
                <a:cubicBezTo>
                  <a:pt x="2177" y="1268"/>
                  <a:pt x="2211" y="1269"/>
                  <a:pt x="2250" y="1294"/>
                </a:cubicBezTo>
                <a:cubicBezTo>
                  <a:pt x="2244" y="1354"/>
                  <a:pt x="2240" y="1381"/>
                  <a:pt x="2224" y="1432"/>
                </a:cubicBezTo>
                <a:cubicBezTo>
                  <a:pt x="2232" y="1566"/>
                  <a:pt x="2202" y="1602"/>
                  <a:pt x="2327" y="1612"/>
                </a:cubicBezTo>
                <a:cubicBezTo>
                  <a:pt x="2376" y="1616"/>
                  <a:pt x="2424" y="1618"/>
                  <a:pt x="2473" y="1621"/>
                </a:cubicBezTo>
                <a:cubicBezTo>
                  <a:pt x="2766" y="1614"/>
                  <a:pt x="2972" y="1606"/>
                  <a:pt x="3264" y="1612"/>
                </a:cubicBezTo>
                <a:cubicBezTo>
                  <a:pt x="3336" y="1609"/>
                  <a:pt x="3408" y="1611"/>
                  <a:pt x="3479" y="1604"/>
                </a:cubicBezTo>
                <a:cubicBezTo>
                  <a:pt x="3497" y="1602"/>
                  <a:pt x="3513" y="1589"/>
                  <a:pt x="3531" y="1586"/>
                </a:cubicBezTo>
                <a:cubicBezTo>
                  <a:pt x="3579" y="1577"/>
                  <a:pt x="3618" y="1567"/>
                  <a:pt x="3668" y="1561"/>
                </a:cubicBezTo>
                <a:cubicBezTo>
                  <a:pt x="3674" y="1555"/>
                  <a:pt x="3685" y="1543"/>
                  <a:pt x="3685" y="1543"/>
                </a:cubicBezTo>
                <a:lnTo>
                  <a:pt x="4128" y="1632"/>
                </a:lnTo>
                <a:lnTo>
                  <a:pt x="4400" y="1723"/>
                </a:lnTo>
                <a:lnTo>
                  <a:pt x="4491" y="1905"/>
                </a:lnTo>
                <a:lnTo>
                  <a:pt x="4808" y="1905"/>
                </a:lnTo>
                <a:lnTo>
                  <a:pt x="4990" y="1905"/>
                </a:lnTo>
                <a:lnTo>
                  <a:pt x="5171" y="1950"/>
                </a:lnTo>
                <a:lnTo>
                  <a:pt x="5443" y="1905"/>
                </a:lnTo>
                <a:lnTo>
                  <a:pt x="5715" y="1950"/>
                </a:lnTo>
                <a:close/>
              </a:path>
            </a:pathLst>
          </a:custGeom>
          <a:noFill/>
          <a:ln w="7620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1371600"/>
            <a:ext cx="66421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87513"/>
            <a:ext cx="4267200" cy="38750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162800" y="533400"/>
            <a:ext cx="175260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 eaLnBrk="0" hangingPunct="0">
              <a:lnSpc>
                <a:spcPct val="60000"/>
              </a:lnSpc>
              <a:defRPr/>
            </a:pPr>
            <a:r>
              <a:rPr lang="he-IL" sz="2800" dirty="0">
                <a:latin typeface="Times New Roman" charset="0"/>
              </a:rPr>
              <a:t>מערכת אקולוגית טבעית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239000" y="3105150"/>
            <a:ext cx="173196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 eaLnBrk="0" hangingPunct="0">
              <a:lnSpc>
                <a:spcPct val="70000"/>
              </a:lnSpc>
              <a:defRPr/>
            </a:pPr>
            <a:r>
              <a:rPr lang="he-IL" sz="3200" dirty="0">
                <a:solidFill>
                  <a:srgbClr val="FFFFFF"/>
                </a:solidFill>
                <a:latin typeface="Times New Roman" charset="0"/>
              </a:rPr>
              <a:t>המרת שירותים</a:t>
            </a: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3048000" y="1828800"/>
            <a:ext cx="3659188" cy="3525838"/>
            <a:chOff x="1776" y="672"/>
            <a:chExt cx="2208" cy="2304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V="1">
              <a:off x="1776" y="240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1968" y="912"/>
              <a:ext cx="384" cy="52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H="1">
              <a:off x="2832" y="672"/>
              <a:ext cx="57" cy="57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H="1">
              <a:off x="3408" y="1296"/>
              <a:ext cx="576" cy="432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H="1" flipV="1">
              <a:off x="3360" y="21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 flipV="1">
              <a:off x="3168" y="2496"/>
              <a:ext cx="288" cy="48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7162800" y="1447800"/>
            <a:ext cx="182880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75000"/>
              </a:lnSpc>
              <a:defRPr/>
            </a:pPr>
            <a:r>
              <a:rPr lang="he-IL" sz="3200" dirty="0">
                <a:solidFill>
                  <a:srgbClr val="FFFFFF"/>
                </a:solidFill>
              </a:rPr>
              <a:t>שינוי מגוון ביולוגי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304800" y="334963"/>
            <a:ext cx="1847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3200" dirty="0">
                <a:latin typeface="Times New Roman" charset="0"/>
                <a:cs typeface="Times New Roman" charset="0"/>
              </a:rPr>
              <a:t>יותר צרכים</a:t>
            </a:r>
            <a:endParaRPr lang="en-US" sz="3200" dirty="0">
              <a:latin typeface="Times New Roman" charset="0"/>
              <a:cs typeface="Times New Roman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1676400" y="1219200"/>
            <a:ext cx="1063625" cy="457200"/>
          </a:xfrm>
          <a:prstGeom prst="rect">
            <a:avLst/>
          </a:prstGeom>
          <a:solidFill>
            <a:srgbClr val="CCFFCC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/>
            <a:r>
              <a:rPr lang="he-IL" sz="3600">
                <a:solidFill>
                  <a:srgbClr val="FF3300"/>
                </a:solidFill>
                <a:latin typeface="Times New Roman" charset="0"/>
                <a:cs typeface="Times New Roman" charset="0"/>
              </a:rPr>
              <a:t>שאינו</a:t>
            </a:r>
            <a:endParaRPr lang="en-US" sz="3600">
              <a:solidFill>
                <a:srgbClr val="FF33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-26988" y="1111250"/>
            <a:ext cx="1774826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3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בר-קיימא</a:t>
            </a:r>
            <a:endParaRPr lang="en-US" sz="3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76200" y="80645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 eaLnBrk="0" hangingPunct="0">
              <a:defRPr/>
            </a:pPr>
            <a:r>
              <a:rPr lang="he-IL" sz="3600" dirty="0">
                <a:solidFill>
                  <a:srgbClr val="FFFFFF"/>
                </a:solidFill>
                <a:latin typeface="Times New Roman" charset="0"/>
              </a:rPr>
              <a:t>פיתוח</a:t>
            </a:r>
            <a:endParaRPr lang="en-US" sz="3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2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97125"/>
            <a:ext cx="3276600" cy="2632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1600200" cy="14033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3962400" y="2836863"/>
            <a:ext cx="18288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he-IL" sz="3200" dirty="0">
                <a:solidFill>
                  <a:schemeClr val="bg1"/>
                </a:solidFill>
              </a:rPr>
              <a:t>מערכת חקלאית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81400" y="2728913"/>
            <a:ext cx="2362200" cy="16002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3" name="Freeform 25"/>
          <p:cNvSpPr>
            <a:spLocks/>
          </p:cNvSpPr>
          <p:nvPr/>
        </p:nvSpPr>
        <p:spPr bwMode="auto">
          <a:xfrm>
            <a:off x="1524000" y="1676400"/>
            <a:ext cx="2514600" cy="1676400"/>
          </a:xfrm>
          <a:custGeom>
            <a:avLst/>
            <a:gdLst>
              <a:gd name="T0" fmla="*/ 0 w 1212"/>
              <a:gd name="T1" fmla="*/ 0 h 780"/>
              <a:gd name="T2" fmla="*/ 24 w 1212"/>
              <a:gd name="T3" fmla="*/ 72 h 780"/>
              <a:gd name="T4" fmla="*/ 36 w 1212"/>
              <a:gd name="T5" fmla="*/ 108 h 780"/>
              <a:gd name="T6" fmla="*/ 168 w 1212"/>
              <a:gd name="T7" fmla="*/ 264 h 780"/>
              <a:gd name="T8" fmla="*/ 312 w 1212"/>
              <a:gd name="T9" fmla="*/ 372 h 780"/>
              <a:gd name="T10" fmla="*/ 348 w 1212"/>
              <a:gd name="T11" fmla="*/ 408 h 780"/>
              <a:gd name="T12" fmla="*/ 456 w 1212"/>
              <a:gd name="T13" fmla="*/ 480 h 780"/>
              <a:gd name="T14" fmla="*/ 492 w 1212"/>
              <a:gd name="T15" fmla="*/ 516 h 780"/>
              <a:gd name="T16" fmla="*/ 612 w 1212"/>
              <a:gd name="T17" fmla="*/ 576 h 780"/>
              <a:gd name="T18" fmla="*/ 720 w 1212"/>
              <a:gd name="T19" fmla="*/ 636 h 780"/>
              <a:gd name="T20" fmla="*/ 804 w 1212"/>
              <a:gd name="T21" fmla="*/ 660 h 780"/>
              <a:gd name="T22" fmla="*/ 1056 w 1212"/>
              <a:gd name="T23" fmla="*/ 744 h 780"/>
              <a:gd name="T24" fmla="*/ 1212 w 1212"/>
              <a:gd name="T25" fmla="*/ 78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12" h="780">
                <a:moveTo>
                  <a:pt x="0" y="0"/>
                </a:moveTo>
                <a:cubicBezTo>
                  <a:pt x="8" y="24"/>
                  <a:pt x="16" y="48"/>
                  <a:pt x="24" y="72"/>
                </a:cubicBezTo>
                <a:cubicBezTo>
                  <a:pt x="28" y="84"/>
                  <a:pt x="27" y="99"/>
                  <a:pt x="36" y="108"/>
                </a:cubicBezTo>
                <a:cubicBezTo>
                  <a:pt x="84" y="156"/>
                  <a:pt x="120" y="216"/>
                  <a:pt x="168" y="264"/>
                </a:cubicBezTo>
                <a:cubicBezTo>
                  <a:pt x="208" y="304"/>
                  <a:pt x="266" y="341"/>
                  <a:pt x="312" y="372"/>
                </a:cubicBezTo>
                <a:cubicBezTo>
                  <a:pt x="326" y="381"/>
                  <a:pt x="335" y="398"/>
                  <a:pt x="348" y="408"/>
                </a:cubicBezTo>
                <a:cubicBezTo>
                  <a:pt x="382" y="435"/>
                  <a:pt x="420" y="456"/>
                  <a:pt x="456" y="480"/>
                </a:cubicBezTo>
                <a:cubicBezTo>
                  <a:pt x="470" y="489"/>
                  <a:pt x="478" y="506"/>
                  <a:pt x="492" y="516"/>
                </a:cubicBezTo>
                <a:cubicBezTo>
                  <a:pt x="528" y="542"/>
                  <a:pt x="573" y="557"/>
                  <a:pt x="612" y="576"/>
                </a:cubicBezTo>
                <a:cubicBezTo>
                  <a:pt x="648" y="594"/>
                  <a:pt x="683" y="620"/>
                  <a:pt x="720" y="636"/>
                </a:cubicBezTo>
                <a:cubicBezTo>
                  <a:pt x="747" y="647"/>
                  <a:pt x="777" y="649"/>
                  <a:pt x="804" y="660"/>
                </a:cubicBezTo>
                <a:cubicBezTo>
                  <a:pt x="889" y="696"/>
                  <a:pt x="967" y="722"/>
                  <a:pt x="1056" y="744"/>
                </a:cubicBezTo>
                <a:cubicBezTo>
                  <a:pt x="1108" y="757"/>
                  <a:pt x="1157" y="780"/>
                  <a:pt x="1212" y="780"/>
                </a:cubicBezTo>
              </a:path>
            </a:pathLst>
          </a:custGeom>
          <a:noFill/>
          <a:ln w="101600" cap="flat" cmpd="sng">
            <a:pattFill prst="smGrid">
              <a:fgClr>
                <a:schemeClr val="tx2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4" name="Freeform 26"/>
          <p:cNvSpPr>
            <a:spLocks/>
          </p:cNvSpPr>
          <p:nvPr/>
        </p:nvSpPr>
        <p:spPr bwMode="auto">
          <a:xfrm>
            <a:off x="2438400" y="1828800"/>
            <a:ext cx="1066800" cy="838200"/>
          </a:xfrm>
          <a:custGeom>
            <a:avLst/>
            <a:gdLst>
              <a:gd name="T0" fmla="*/ 0 w 1212"/>
              <a:gd name="T1" fmla="*/ 0 h 780"/>
              <a:gd name="T2" fmla="*/ 24 w 1212"/>
              <a:gd name="T3" fmla="*/ 72 h 780"/>
              <a:gd name="T4" fmla="*/ 36 w 1212"/>
              <a:gd name="T5" fmla="*/ 108 h 780"/>
              <a:gd name="T6" fmla="*/ 168 w 1212"/>
              <a:gd name="T7" fmla="*/ 264 h 780"/>
              <a:gd name="T8" fmla="*/ 312 w 1212"/>
              <a:gd name="T9" fmla="*/ 372 h 780"/>
              <a:gd name="T10" fmla="*/ 348 w 1212"/>
              <a:gd name="T11" fmla="*/ 408 h 780"/>
              <a:gd name="T12" fmla="*/ 456 w 1212"/>
              <a:gd name="T13" fmla="*/ 480 h 780"/>
              <a:gd name="T14" fmla="*/ 492 w 1212"/>
              <a:gd name="T15" fmla="*/ 516 h 780"/>
              <a:gd name="T16" fmla="*/ 612 w 1212"/>
              <a:gd name="T17" fmla="*/ 576 h 780"/>
              <a:gd name="T18" fmla="*/ 720 w 1212"/>
              <a:gd name="T19" fmla="*/ 636 h 780"/>
              <a:gd name="T20" fmla="*/ 804 w 1212"/>
              <a:gd name="T21" fmla="*/ 660 h 780"/>
              <a:gd name="T22" fmla="*/ 1056 w 1212"/>
              <a:gd name="T23" fmla="*/ 744 h 780"/>
              <a:gd name="T24" fmla="*/ 1212 w 1212"/>
              <a:gd name="T25" fmla="*/ 780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12" h="780">
                <a:moveTo>
                  <a:pt x="0" y="0"/>
                </a:moveTo>
                <a:cubicBezTo>
                  <a:pt x="8" y="24"/>
                  <a:pt x="16" y="48"/>
                  <a:pt x="24" y="72"/>
                </a:cubicBezTo>
                <a:cubicBezTo>
                  <a:pt x="28" y="84"/>
                  <a:pt x="27" y="99"/>
                  <a:pt x="36" y="108"/>
                </a:cubicBezTo>
                <a:cubicBezTo>
                  <a:pt x="84" y="156"/>
                  <a:pt x="120" y="216"/>
                  <a:pt x="168" y="264"/>
                </a:cubicBezTo>
                <a:cubicBezTo>
                  <a:pt x="208" y="304"/>
                  <a:pt x="266" y="341"/>
                  <a:pt x="312" y="372"/>
                </a:cubicBezTo>
                <a:cubicBezTo>
                  <a:pt x="326" y="381"/>
                  <a:pt x="335" y="398"/>
                  <a:pt x="348" y="408"/>
                </a:cubicBezTo>
                <a:cubicBezTo>
                  <a:pt x="382" y="435"/>
                  <a:pt x="420" y="456"/>
                  <a:pt x="456" y="480"/>
                </a:cubicBezTo>
                <a:cubicBezTo>
                  <a:pt x="470" y="489"/>
                  <a:pt x="478" y="506"/>
                  <a:pt x="492" y="516"/>
                </a:cubicBezTo>
                <a:cubicBezTo>
                  <a:pt x="528" y="542"/>
                  <a:pt x="573" y="557"/>
                  <a:pt x="612" y="576"/>
                </a:cubicBezTo>
                <a:cubicBezTo>
                  <a:pt x="648" y="594"/>
                  <a:pt x="683" y="620"/>
                  <a:pt x="720" y="636"/>
                </a:cubicBezTo>
                <a:cubicBezTo>
                  <a:pt x="747" y="647"/>
                  <a:pt x="777" y="649"/>
                  <a:pt x="804" y="660"/>
                </a:cubicBezTo>
                <a:cubicBezTo>
                  <a:pt x="889" y="696"/>
                  <a:pt x="967" y="722"/>
                  <a:pt x="1056" y="744"/>
                </a:cubicBezTo>
                <a:cubicBezTo>
                  <a:pt x="1108" y="757"/>
                  <a:pt x="1157" y="780"/>
                  <a:pt x="1212" y="780"/>
                </a:cubicBezTo>
              </a:path>
            </a:pathLst>
          </a:custGeom>
          <a:noFill/>
          <a:ln w="101600" cap="flat" cmpd="sng">
            <a:pattFill prst="smGrid">
              <a:fgClr>
                <a:schemeClr val="tx2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2819400" y="4419600"/>
            <a:ext cx="3886200" cy="503238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he-IL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מיקום הקו האדום-</a:t>
            </a:r>
            <a:endParaRPr lang="en-US" sz="32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2667000" y="1828800"/>
            <a:ext cx="4191000" cy="3657600"/>
            <a:chOff x="1680" y="1248"/>
            <a:chExt cx="2640" cy="2304"/>
          </a:xfrm>
        </p:grpSpPr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1680" y="2448"/>
              <a:ext cx="288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2880" y="1248"/>
              <a:ext cx="0" cy="336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H="1" flipV="1">
              <a:off x="3024" y="3264"/>
              <a:ext cx="0" cy="28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H="1" flipV="1">
              <a:off x="4080" y="2496"/>
              <a:ext cx="24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" name="Circular Arrow 40"/>
          <p:cNvSpPr/>
          <p:nvPr/>
        </p:nvSpPr>
        <p:spPr bwMode="auto">
          <a:xfrm flipH="1">
            <a:off x="2424113" y="457200"/>
            <a:ext cx="6705600" cy="2514600"/>
          </a:xfrm>
          <a:prstGeom prst="circularArrow">
            <a:avLst>
              <a:gd name="adj1" fmla="val 13191"/>
              <a:gd name="adj2" fmla="val 522652"/>
              <a:gd name="adj3" fmla="val 21599088"/>
              <a:gd name="adj4" fmla="val 12798667"/>
              <a:gd name="adj5" fmla="val 1829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5167313" y="587375"/>
            <a:ext cx="1385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3200" dirty="0"/>
              <a:t>התמרה</a:t>
            </a:r>
            <a:endParaRPr lang="en-US" sz="3200" dirty="0"/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 rot="21176481">
            <a:off x="3629025" y="663575"/>
            <a:ext cx="203676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3200" dirty="0"/>
              <a:t>ת מערכות</a:t>
            </a:r>
            <a:endParaRPr lang="en-US" sz="3200" dirty="0"/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7391400" y="4552950"/>
            <a:ext cx="14478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 eaLnBrk="0" hangingPunct="0">
              <a:lnSpc>
                <a:spcPct val="70000"/>
              </a:lnSpc>
              <a:defRPr/>
            </a:pPr>
            <a:r>
              <a:rPr lang="he-IL" sz="2400" dirty="0">
                <a:solidFill>
                  <a:srgbClr val="FFFFFF"/>
                </a:solidFill>
                <a:latin typeface="Times New Roman" charset="0"/>
              </a:rPr>
              <a:t>בשרותי אספקה</a:t>
            </a:r>
          </a:p>
        </p:txBody>
      </p: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6954837" y="3867150"/>
            <a:ext cx="2189163" cy="62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>
              <a:lnSpc>
                <a:spcPct val="70000"/>
              </a:lnSpc>
              <a:defRPr/>
            </a:pPr>
            <a:r>
              <a:rPr lang="he-IL" sz="2400" dirty="0">
                <a:solidFill>
                  <a:srgbClr val="FFFFFF"/>
                </a:solidFill>
                <a:latin typeface="Times New Roman" charset="0"/>
              </a:rPr>
              <a:t>המרת שירותי ויסות</a:t>
            </a:r>
            <a:endParaRPr lang="he-IL" sz="20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6" name="Down Arrow 45"/>
          <p:cNvSpPr/>
          <p:nvPr/>
        </p:nvSpPr>
        <p:spPr bwMode="auto">
          <a:xfrm>
            <a:off x="7848600" y="2590800"/>
            <a:ext cx="381000" cy="457200"/>
          </a:xfrm>
          <a:prstGeom prst="downArrow">
            <a:avLst>
              <a:gd name="adj1" fmla="val 50000"/>
              <a:gd name="adj2" fmla="val 477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7" name="Text Box 14"/>
          <p:cNvSpPr txBox="1">
            <a:spLocks noChangeArrowheads="1"/>
          </p:cNvSpPr>
          <p:nvPr/>
        </p:nvSpPr>
        <p:spPr bwMode="auto">
          <a:xfrm>
            <a:off x="7315200" y="1447800"/>
            <a:ext cx="182880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75000"/>
              </a:lnSpc>
              <a:defRPr/>
            </a:pPr>
            <a:r>
              <a:rPr lang="he-IL" sz="3200" dirty="0">
                <a:solidFill>
                  <a:schemeClr val="bg1"/>
                </a:solidFill>
              </a:rPr>
              <a:t>המגוון </a:t>
            </a:r>
            <a:r>
              <a:rPr lang="he-IL" sz="3200" dirty="0">
                <a:solidFill>
                  <a:srgbClr val="FFFFFF"/>
                </a:solidFill>
              </a:rPr>
              <a:t>הביולוגי הנותר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7162800" y="3903663"/>
            <a:ext cx="18288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 eaLnBrk="0" hangingPunct="0">
              <a:lnSpc>
                <a:spcPct val="60000"/>
              </a:lnSpc>
              <a:defRPr/>
            </a:pPr>
            <a:r>
              <a:rPr lang="he-IL" sz="2800" dirty="0">
                <a:solidFill>
                  <a:srgbClr val="FFFFFF"/>
                </a:solidFill>
                <a:latin typeface="Times New Roman" charset="0"/>
              </a:rPr>
              <a:t>למערכת החקלאית</a:t>
            </a:r>
          </a:p>
          <a:p>
            <a:pPr algn="ctr" rtl="1" eaLnBrk="0" hangingPunct="0">
              <a:lnSpc>
                <a:spcPct val="60000"/>
              </a:lnSpc>
              <a:defRPr/>
            </a:pPr>
            <a:r>
              <a:rPr lang="he-IL" sz="2800" dirty="0">
                <a:solidFill>
                  <a:srgbClr val="FFFFFF"/>
                </a:solidFill>
                <a:latin typeface="Times New Roman" charset="0"/>
              </a:rPr>
              <a:t>ולחברה</a:t>
            </a: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7239000" y="3124200"/>
            <a:ext cx="174466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he-IL" sz="3200" dirty="0">
                <a:solidFill>
                  <a:srgbClr val="FFFFFF"/>
                </a:solidFill>
              </a:rPr>
              <a:t>פחות</a:t>
            </a:r>
          </a:p>
          <a:p>
            <a:pPr algn="ctr">
              <a:lnSpc>
                <a:spcPct val="70000"/>
              </a:lnSpc>
              <a:defRPr/>
            </a:pPr>
            <a:r>
              <a:rPr lang="he-IL" sz="3200" dirty="0">
                <a:solidFill>
                  <a:srgbClr val="FFFFFF"/>
                </a:solidFill>
              </a:rPr>
              <a:t>שירותים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7239000" y="3100388"/>
            <a:ext cx="1731963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 eaLnBrk="0" hangingPunct="0">
              <a:lnSpc>
                <a:spcPct val="70000"/>
              </a:lnSpc>
              <a:defRPr/>
            </a:pPr>
            <a:r>
              <a:rPr lang="he-IL" sz="3200" dirty="0">
                <a:solidFill>
                  <a:srgbClr val="FFFFFF"/>
                </a:solidFill>
                <a:latin typeface="Times New Roman" charset="0"/>
              </a:rPr>
              <a:t>מספק שירותים</a:t>
            </a: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76200" y="5489575"/>
            <a:ext cx="8991600" cy="1292225"/>
          </a:xfrm>
          <a:prstGeom prst="rect">
            <a:avLst/>
          </a:prstGeom>
          <a:solidFill>
            <a:srgbClr val="CCFFCC">
              <a:alpha val="48000"/>
            </a:srgb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0" hangingPunct="0">
              <a:lnSpc>
                <a:spcPct val="80000"/>
              </a:lnSpc>
              <a:defRPr/>
            </a:pPr>
            <a:r>
              <a:rPr lang="he-IL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יכולת המגוון הביולוגי הנותר</a:t>
            </a:r>
          </a:p>
          <a:p>
            <a:pPr algn="ctr" rtl="1" eaLnBrk="0" hangingPunct="0">
              <a:lnSpc>
                <a:spcPct val="80000"/>
              </a:lnSpc>
              <a:defRPr/>
            </a:pPr>
            <a:r>
              <a:rPr lang="he-IL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מחוץ ובתוך המערכת החקלאית </a:t>
            </a:r>
          </a:p>
          <a:p>
            <a:pPr algn="ctr" rtl="1" eaLnBrk="0" hangingPunct="0">
              <a:lnSpc>
                <a:spcPct val="80000"/>
              </a:lnSpc>
              <a:defRPr/>
            </a:pPr>
            <a:r>
              <a:rPr lang="he-IL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להעניק לפיתוח שירותים שיקיימוהו לאורך זמן</a:t>
            </a:r>
            <a:r>
              <a:rPr lang="he-IL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en-US" sz="3600" dirty="0">
                <a:solidFill>
                  <a:schemeClr val="hlink"/>
                </a:solidFill>
                <a:latin typeface="Times New Roman" charset="0"/>
              </a:rPr>
              <a:t> </a:t>
            </a:r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76200" y="6248400"/>
            <a:ext cx="8991600" cy="503238"/>
          </a:xfrm>
          <a:prstGeom prst="rect">
            <a:avLst/>
          </a:prstGeom>
          <a:solidFill>
            <a:srgbClr val="CCFFCC">
              <a:alpha val="76000"/>
            </a:srgb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0" hangingPunct="0">
              <a:lnSpc>
                <a:spcPct val="80000"/>
              </a:lnSpc>
              <a:defRPr/>
            </a:pPr>
            <a:r>
              <a:rPr lang="he-IL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להעניק לפיתוח ולחברה קיימות</a:t>
            </a:r>
            <a:endParaRPr lang="en-US" sz="3600" dirty="0">
              <a:solidFill>
                <a:schemeClr val="hlink"/>
              </a:solidFill>
              <a:latin typeface="Times New Roman" charset="0"/>
            </a:endParaRPr>
          </a:p>
        </p:txBody>
      </p:sp>
      <p:sp>
        <p:nvSpPr>
          <p:cNvPr id="51" name="Rectangle 27"/>
          <p:cNvSpPr>
            <a:spLocks noChangeArrowheads="1"/>
          </p:cNvSpPr>
          <p:nvPr/>
        </p:nvSpPr>
        <p:spPr bwMode="auto">
          <a:xfrm>
            <a:off x="1447800" y="5486400"/>
            <a:ext cx="6172200" cy="12192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  <a:extLst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he-IL" sz="3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אסור לחצות את הקו האדום</a:t>
            </a:r>
          </a:p>
          <a:p>
            <a:pPr algn="ctr">
              <a:lnSpc>
                <a:spcPct val="80000"/>
              </a:lnSpc>
              <a:defRPr/>
            </a:pPr>
            <a:r>
              <a:rPr lang="he-IL" sz="3200" dirty="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רצוי להשאר במתחם הבטוח</a:t>
            </a:r>
            <a:endParaRPr lang="en-US" sz="3200" dirty="0">
              <a:solidFill>
                <a:srgbClr val="3366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4" grpId="0"/>
      <p:bldP spid="24" grpId="1"/>
      <p:bldP spid="25" grpId="0" autoUpdateAnimBg="0"/>
      <p:bldP spid="26" grpId="0" animBg="1" autoUpdateAnimBg="0"/>
      <p:bldP spid="27" grpId="0" autoUpdateAnimBg="0"/>
      <p:bldP spid="28" grpId="0"/>
      <p:bldP spid="31" grpId="0"/>
      <p:bldP spid="32" grpId="0" animBg="1"/>
      <p:bldP spid="35" grpId="0" animBg="1"/>
      <p:bldP spid="42" grpId="0"/>
      <p:bldP spid="43" grpId="0"/>
      <p:bldP spid="44" grpId="0"/>
      <p:bldP spid="44" grpId="1"/>
      <p:bldP spid="45" grpId="0"/>
      <p:bldP spid="45" grpId="1"/>
      <p:bldP spid="46" grpId="0" animBg="1"/>
      <p:bldP spid="47" grpId="0"/>
      <p:bldP spid="48" grpId="0"/>
      <p:bldP spid="49" grpId="0"/>
      <p:bldP spid="50" grpId="0"/>
      <p:bldP spid="50" grpId="1"/>
      <p:bldP spid="54" grpId="0" animBg="1"/>
      <p:bldP spid="53" grpId="0" animBg="1"/>
      <p:bldP spid="51" grpId="0" build="p" bldLvl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4"/>
          <p:cNvGrpSpPr>
            <a:grpSpLocks/>
          </p:cNvGrpSpPr>
          <p:nvPr/>
        </p:nvGrpSpPr>
        <p:grpSpPr bwMode="auto">
          <a:xfrm>
            <a:off x="1890713" y="1600200"/>
            <a:ext cx="7162800" cy="5105400"/>
            <a:chOff x="1066800" y="1371600"/>
            <a:chExt cx="7162800" cy="5105400"/>
          </a:xfrm>
        </p:grpSpPr>
        <p:pic>
          <p:nvPicPr>
            <p:cNvPr id="44062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432535"/>
              <a:ext cx="7114284" cy="5044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3" name="Rectangle 3"/>
            <p:cNvSpPr>
              <a:spLocks noChangeArrowheads="1"/>
            </p:cNvSpPr>
            <p:nvPr/>
          </p:nvSpPr>
          <p:spPr bwMode="auto">
            <a:xfrm>
              <a:off x="4038600" y="1371600"/>
              <a:ext cx="990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auto">
            <a:xfrm>
              <a:off x="5715000" y="1905000"/>
              <a:ext cx="1143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44065" name="Rectangle 33"/>
            <p:cNvSpPr>
              <a:spLocks noChangeArrowheads="1"/>
            </p:cNvSpPr>
            <p:nvPr/>
          </p:nvSpPr>
          <p:spPr bwMode="auto">
            <a:xfrm>
              <a:off x="6477000" y="3200400"/>
              <a:ext cx="990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44066" name="Rectangle 34"/>
            <p:cNvSpPr>
              <a:spLocks noChangeArrowheads="1"/>
            </p:cNvSpPr>
            <p:nvPr/>
          </p:nvSpPr>
          <p:spPr bwMode="auto">
            <a:xfrm>
              <a:off x="7239000" y="4572000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44067" name="Rectangle 35"/>
            <p:cNvSpPr>
              <a:spLocks noChangeArrowheads="1"/>
            </p:cNvSpPr>
            <p:nvPr/>
          </p:nvSpPr>
          <p:spPr bwMode="auto">
            <a:xfrm>
              <a:off x="6019800" y="5334000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44068" name="Rectangle 36"/>
            <p:cNvSpPr>
              <a:spLocks noChangeArrowheads="1"/>
            </p:cNvSpPr>
            <p:nvPr/>
          </p:nvSpPr>
          <p:spPr bwMode="auto">
            <a:xfrm>
              <a:off x="4648200" y="5943600"/>
              <a:ext cx="1295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44069" name="Rectangle 37"/>
            <p:cNvSpPr>
              <a:spLocks noChangeArrowheads="1"/>
            </p:cNvSpPr>
            <p:nvPr/>
          </p:nvSpPr>
          <p:spPr bwMode="auto">
            <a:xfrm>
              <a:off x="2895600" y="5943600"/>
              <a:ext cx="1143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44070" name="Rectangle 38"/>
            <p:cNvSpPr>
              <a:spLocks noChangeArrowheads="1"/>
            </p:cNvSpPr>
            <p:nvPr/>
          </p:nvSpPr>
          <p:spPr bwMode="auto">
            <a:xfrm>
              <a:off x="1981200" y="1828800"/>
              <a:ext cx="1143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44071" name="Rectangle 39"/>
            <p:cNvSpPr>
              <a:spLocks noChangeArrowheads="1"/>
            </p:cNvSpPr>
            <p:nvPr/>
          </p:nvSpPr>
          <p:spPr bwMode="auto">
            <a:xfrm>
              <a:off x="1295400" y="3124200"/>
              <a:ext cx="9906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Arial" charset="0"/>
              </a:endParaRPr>
            </a:p>
          </p:txBody>
        </p:sp>
        <p:sp>
          <p:nvSpPr>
            <p:cNvPr id="44072" name="Rectangle 40"/>
            <p:cNvSpPr>
              <a:spLocks noChangeArrowheads="1"/>
            </p:cNvSpPr>
            <p:nvPr/>
          </p:nvSpPr>
          <p:spPr bwMode="auto">
            <a:xfrm rot="10800000">
              <a:off x="1600201" y="4800600"/>
              <a:ext cx="1066800" cy="381000"/>
            </a:xfrm>
            <a:prstGeom prst="rect">
              <a:avLst/>
            </a:prstGeom>
            <a:gradFill rotWithShape="1">
              <a:gsLst>
                <a:gs pos="0">
                  <a:srgbClr val="FF0000">
                    <a:alpha val="67998"/>
                  </a:srgbClr>
                </a:gs>
                <a:gs pos="100000">
                  <a:srgbClr val="FFFFFF">
                    <a:alpha val="67998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cs typeface="Arial" charset="0"/>
              </a:endParaRPr>
            </a:p>
          </p:txBody>
        </p:sp>
      </p:grpSp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3109913" y="3363913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109913" y="3363913"/>
            <a:ext cx="4572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0"/>
          </a:p>
          <a:p>
            <a:endParaRPr lang="en-US" b="0"/>
          </a:p>
          <a:p>
            <a:endParaRPr lang="en-US" b="0"/>
          </a:p>
        </p:txBody>
      </p:sp>
      <p:sp>
        <p:nvSpPr>
          <p:cNvPr id="44041" name="Rectangle 2"/>
          <p:cNvSpPr>
            <a:spLocks noChangeArrowheads="1"/>
          </p:cNvSpPr>
          <p:nvPr/>
        </p:nvSpPr>
        <p:spPr bwMode="auto">
          <a:xfrm>
            <a:off x="7162800" y="838200"/>
            <a:ext cx="1981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err="1"/>
              <a:t>Rockstrom</a:t>
            </a:r>
            <a:r>
              <a:rPr lang="en-US" sz="1800" dirty="0"/>
              <a:t> </a:t>
            </a:r>
            <a:r>
              <a:rPr lang="en-US" b="0" dirty="0"/>
              <a:t>et al. </a:t>
            </a:r>
            <a:r>
              <a:rPr lang="en-US" sz="2400" b="0" dirty="0"/>
              <a:t>2009</a:t>
            </a:r>
            <a:r>
              <a:rPr lang="en-US" b="0" dirty="0"/>
              <a:t>. Ecology and Society 14(2): 32.</a:t>
            </a:r>
            <a:endParaRPr lang="en-US" dirty="0"/>
          </a:p>
        </p:txBody>
      </p:sp>
      <p:sp>
        <p:nvSpPr>
          <p:cNvPr id="44048" name="TextBox 1"/>
          <p:cNvSpPr txBox="1">
            <a:spLocks noChangeArrowheads="1"/>
          </p:cNvSpPr>
          <p:nvPr/>
        </p:nvSpPr>
        <p:spPr bwMode="auto">
          <a:xfrm>
            <a:off x="152400" y="387350"/>
            <a:ext cx="9058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/>
              <a:t>Planetary Boundaries</a:t>
            </a:r>
            <a:r>
              <a:rPr lang="he-IL" sz="2400"/>
              <a:t>:</a:t>
            </a:r>
            <a:r>
              <a:rPr lang="en-US" sz="2400"/>
              <a:t> the safe operating space for humanity</a:t>
            </a:r>
          </a:p>
        </p:txBody>
      </p:sp>
      <p:sp>
        <p:nvSpPr>
          <p:cNvPr id="44038" name="TextBox 17"/>
          <p:cNvSpPr txBox="1">
            <a:spLocks noChangeArrowheads="1"/>
          </p:cNvSpPr>
          <p:nvPr/>
        </p:nvSpPr>
        <p:spPr bwMode="auto">
          <a:xfrm>
            <a:off x="1981200" y="-90488"/>
            <a:ext cx="49053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he-IL" sz="3200"/>
              <a:t>המתחם/הגבול הפלנטרי</a:t>
            </a:r>
            <a:endParaRPr lang="en-US" sz="3200"/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4252913" y="1600200"/>
            <a:ext cx="1828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he-IL" sz="2400" b="0"/>
              <a:t>שינוי אקלים</a:t>
            </a:r>
            <a:endParaRPr lang="en-US" sz="2400" b="0"/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6615113" y="1905000"/>
            <a:ext cx="1752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400" b="0"/>
              <a:t>החמצת האוקינוסים</a:t>
            </a:r>
            <a:endParaRPr lang="en-US" sz="2400" b="0"/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7377113" y="33528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400" b="0"/>
              <a:t>ה״חור באוזון״</a:t>
            </a:r>
            <a:endParaRPr lang="en-US" sz="2400" b="0"/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8064500" y="4724400"/>
            <a:ext cx="1066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he-IL" sz="2400" b="0"/>
              <a:t>מחזור החנקן</a:t>
            </a:r>
            <a:endParaRPr lang="en-US" sz="2400" b="0"/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6837363" y="5562600"/>
            <a:ext cx="99695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he-IL" sz="2400" b="0"/>
              <a:t>מחזור הזרחן</a:t>
            </a:r>
            <a:endParaRPr lang="en-US" sz="2400" b="0"/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5810250" y="6096000"/>
            <a:ext cx="1033463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he-IL" sz="2400" b="0"/>
              <a:t>מחזור המים</a:t>
            </a:r>
            <a:endParaRPr lang="en-US" sz="2400" b="0"/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2695575" y="2057400"/>
            <a:ext cx="947738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he-IL" sz="2400" b="0"/>
              <a:t>זיהום כימי</a:t>
            </a:r>
            <a:endParaRPr lang="en-US" sz="2400" b="0"/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1204913" y="3352800"/>
            <a:ext cx="1905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he-IL" sz="2400" b="0"/>
              <a:t>ארוסולים אטמוספריים</a:t>
            </a:r>
            <a:endParaRPr lang="en-US" sz="2400" b="0"/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1966913" y="5029200"/>
            <a:ext cx="1752600" cy="381000"/>
          </a:xfrm>
          <a:prstGeom prst="rect">
            <a:avLst/>
          </a:prstGeom>
          <a:solidFill>
            <a:schemeClr val="bg1">
              <a:alpha val="870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400" b="0"/>
              <a:t>מגוון ביולוגי</a:t>
            </a:r>
            <a:endParaRPr lang="en-US" sz="2400" b="0"/>
          </a:p>
        </p:txBody>
      </p: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3414713" y="914400"/>
            <a:ext cx="3352800" cy="304800"/>
          </a:xfrm>
          <a:prstGeom prst="rect">
            <a:avLst/>
          </a:prstGeom>
          <a:solidFill>
            <a:schemeClr val="bg1">
              <a:alpha val="870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400" b="0"/>
              <a:t>תהליכי מערכת גלובליים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971577" y="1193800"/>
            <a:ext cx="41898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he-IL" sz="2400" b="0" dirty="0" smtClean="0"/>
              <a:t>מושפעים משינויים מידי האדם</a:t>
            </a:r>
            <a:endParaRPr lang="en-US" sz="2400" b="0" dirty="0"/>
          </a:p>
        </p:txBody>
      </p:sp>
      <p:sp>
        <p:nvSpPr>
          <p:cNvPr id="8" name="Isosceles Triangle 7"/>
          <p:cNvSpPr>
            <a:spLocks noChangeArrowheads="1"/>
          </p:cNvSpPr>
          <p:nvPr/>
        </p:nvSpPr>
        <p:spPr bwMode="auto">
          <a:xfrm rot="1201424">
            <a:off x="4137025" y="4068763"/>
            <a:ext cx="1444625" cy="1960562"/>
          </a:xfrm>
          <a:prstGeom prst="triangle">
            <a:avLst>
              <a:gd name="adj" fmla="val 52366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47" name="Isosceles Triangle 46"/>
          <p:cNvSpPr/>
          <p:nvPr/>
        </p:nvSpPr>
        <p:spPr bwMode="auto">
          <a:xfrm rot="1361103">
            <a:off x="4824413" y="4141788"/>
            <a:ext cx="554037" cy="744537"/>
          </a:xfrm>
          <a:prstGeom prst="triangle">
            <a:avLst>
              <a:gd name="adj" fmla="val 45104"/>
            </a:avLst>
          </a:prstGeom>
          <a:solidFill>
            <a:srgbClr val="61EC4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n w="28575" cmpd="sng">
                <a:solidFill>
                  <a:schemeClr val="tx1"/>
                </a:solidFill>
              </a:ln>
              <a:cs typeface="Arial" charset="0"/>
            </a:endParaRPr>
          </a:p>
        </p:txBody>
      </p:sp>
      <p:sp>
        <p:nvSpPr>
          <p:cNvPr id="48" name="TextBox 11"/>
          <p:cNvSpPr txBox="1">
            <a:spLocks noChangeArrowheads="1"/>
          </p:cNvSpPr>
          <p:nvPr/>
        </p:nvSpPr>
        <p:spPr bwMode="auto">
          <a:xfrm>
            <a:off x="76200" y="1587550"/>
            <a:ext cx="3810000" cy="5257800"/>
          </a:xfrm>
          <a:prstGeom prst="rect">
            <a:avLst/>
          </a:prstGeom>
          <a:solidFill>
            <a:schemeClr val="accent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he-IL" sz="2800" b="0"/>
          </a:p>
        </p:txBody>
      </p:sp>
      <p:sp>
        <p:nvSpPr>
          <p:cNvPr id="11" name="Down Arrow Callout 10"/>
          <p:cNvSpPr>
            <a:spLocks noChangeArrowheads="1"/>
          </p:cNvSpPr>
          <p:nvPr/>
        </p:nvSpPr>
        <p:spPr bwMode="auto">
          <a:xfrm rot="722648">
            <a:off x="4732338" y="3048000"/>
            <a:ext cx="1219200" cy="1066800"/>
          </a:xfrm>
          <a:prstGeom prst="downArrowCallout">
            <a:avLst>
              <a:gd name="adj1" fmla="val 24995"/>
              <a:gd name="adj2" fmla="val 25000"/>
              <a:gd name="adj3" fmla="val 25000"/>
              <a:gd name="adj4" fmla="val 64977"/>
            </a:avLst>
          </a:prstGeom>
          <a:solidFill>
            <a:srgbClr val="61EC4A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he-IL" sz="2400" b="0">
                <a:cs typeface="Arial" charset="0"/>
              </a:rPr>
              <a:t>מתחם פעילות בטוח</a:t>
            </a:r>
            <a:endParaRPr lang="en-US" sz="2400" b="0">
              <a:cs typeface="Arial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597075"/>
            <a:ext cx="38100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he-IL" sz="2800"/>
              <a:t>משתנה הבקרה</a:t>
            </a:r>
          </a:p>
          <a:p>
            <a:pPr algn="ctr">
              <a:lnSpc>
                <a:spcPct val="80000"/>
              </a:lnSpc>
            </a:pPr>
            <a:r>
              <a:rPr lang="he-IL" sz="2800" b="0"/>
              <a:t>התמרה </a:t>
            </a:r>
            <a:r>
              <a:rPr lang="he-IL" sz="2400" b="0"/>
              <a:t>)של אזורים ללא קרח( </a:t>
            </a:r>
            <a:r>
              <a:rPr lang="he-IL" sz="2800" b="0"/>
              <a:t>למערכות חקלאיות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14400" y="2933750"/>
            <a:ext cx="12954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he-IL" sz="2000" b="0"/>
              <a:t>גורם מחולל שינוי </a:t>
            </a:r>
            <a:endParaRPr lang="en-US" sz="20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" y="4953000"/>
            <a:ext cx="35814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he-IL" sz="2800" dirty="0"/>
              <a:t>הגבול הפלנטרי</a:t>
            </a:r>
          </a:p>
          <a:p>
            <a:pPr algn="ctr">
              <a:lnSpc>
                <a:spcPct val="80000"/>
              </a:lnSpc>
            </a:pPr>
            <a:r>
              <a:rPr lang="he-IL" sz="2800" b="0" dirty="0"/>
              <a:t> </a:t>
            </a:r>
            <a:r>
              <a:rPr lang="en-US" sz="2800" b="0" dirty="0"/>
              <a:t>20%-15</a:t>
            </a:r>
            <a:endParaRPr lang="he-IL" sz="2800" b="0" dirty="0"/>
          </a:p>
          <a:p>
            <a:pPr algn="ctr">
              <a:lnSpc>
                <a:spcPct val="80000"/>
              </a:lnSpc>
            </a:pPr>
            <a:r>
              <a:rPr lang="en-US" sz="2800" b="0" dirty="0"/>
              <a:t> )</a:t>
            </a:r>
            <a:r>
              <a:rPr lang="he-IL" sz="2800" b="0" dirty="0"/>
              <a:t>ערך סף לשינוי אל-חזור רחב-מימדי במשתני הבקרה(</a:t>
            </a:r>
            <a:endParaRPr lang="en-US" sz="2800" b="0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1981200" y="3044875"/>
            <a:ext cx="484188" cy="685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Bent-Up Arrow 11"/>
          <p:cNvSpPr/>
          <p:nvPr/>
        </p:nvSpPr>
        <p:spPr bwMode="auto">
          <a:xfrm>
            <a:off x="3124200" y="4902456"/>
            <a:ext cx="1981200" cy="381000"/>
          </a:xfrm>
          <a:prstGeom prst="bentUpArrow">
            <a:avLst>
              <a:gd name="adj1" fmla="val 49175"/>
              <a:gd name="adj2" fmla="val 40432"/>
              <a:gd name="adj3" fmla="val 1992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457200" y="3730675"/>
            <a:ext cx="4114800" cy="96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/>
          <a:p>
            <a:pPr marL="342900" algn="r">
              <a:lnSpc>
                <a:spcPct val="70000"/>
              </a:lnSpc>
              <a:spcAft>
                <a:spcPts val="600"/>
              </a:spcAft>
            </a:pPr>
            <a:r>
              <a:rPr lang="he-IL" sz="2400" b="0" dirty="0" smtClean="0"/>
              <a:t>באצירת </a:t>
            </a:r>
            <a:r>
              <a:rPr lang="he-IL" sz="2400" b="0" dirty="0"/>
              <a:t>פחמן</a:t>
            </a:r>
          </a:p>
          <a:p>
            <a:pPr marL="342900" algn="r">
              <a:lnSpc>
                <a:spcPct val="70000"/>
              </a:lnSpc>
            </a:pPr>
            <a:r>
              <a:rPr lang="he-IL" sz="2400" b="0" dirty="0" smtClean="0"/>
              <a:t>במגוון הביולוגי </a:t>
            </a:r>
            <a:endParaRPr lang="he-IL" sz="2400" b="0" dirty="0" smtClean="0"/>
          </a:p>
          <a:p>
            <a:pPr algn="r">
              <a:lnSpc>
                <a:spcPct val="70000"/>
              </a:lnSpc>
            </a:pPr>
            <a:r>
              <a:rPr lang="he-IL" sz="2400" b="0" dirty="0" smtClean="0"/>
              <a:t>בעמידות אספקת השרותים</a:t>
            </a:r>
            <a:endParaRPr lang="he-IL" sz="2400" b="0" dirty="0"/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3567113" y="60960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400" b="0" dirty="0"/>
              <a:t>שימושי קרקע</a:t>
            </a:r>
            <a:endParaRPr lang="en-US" sz="2400" b="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81400" y="6096000"/>
            <a:ext cx="1066800" cy="609600"/>
          </a:xfrm>
          <a:prstGeom prst="rect">
            <a:avLst/>
          </a:prstGeom>
          <a:solidFill>
            <a:srgbClr val="61EC4A">
              <a:alpha val="4588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6" grpId="0"/>
      <p:bldP spid="8" grpId="0" animBg="1"/>
      <p:bldP spid="47" grpId="0" animBg="1"/>
      <p:bldP spid="47" grpId="1" animBg="1"/>
      <p:bldP spid="48" grpId="0" animBg="1"/>
      <p:bldP spid="48" grpId="1" animBg="1"/>
      <p:bldP spid="11" grpId="0" animBg="1"/>
      <p:bldP spid="11" grpId="1" animBg="1"/>
      <p:bldP spid="2" grpId="0"/>
      <p:bldP spid="2" grpId="1"/>
      <p:bldP spid="3" grpId="0"/>
      <p:bldP spid="3" grpId="1"/>
      <p:bldP spid="5" grpId="0"/>
      <p:bldP spid="5" grpId="1"/>
      <p:bldP spid="7" grpId="0" animBg="1"/>
      <p:bldP spid="7" grpId="1" animBg="1"/>
      <p:bldP spid="12" grpId="0" animBg="1"/>
      <p:bldP spid="4" grpId="0" build="p" bldLvl="2"/>
      <p:bldP spid="4" grpId="1" build="allAtOnce"/>
      <p:bldP spid="2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7543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873" name="Rectangle 9"/>
          <p:cNvSpPr>
            <a:spLocks noChangeArrowheads="1"/>
          </p:cNvSpPr>
          <p:nvPr/>
        </p:nvSpPr>
        <p:spPr bwMode="auto">
          <a:xfrm>
            <a:off x="5410200" y="5867400"/>
            <a:ext cx="114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76874" name="Line 10"/>
          <p:cNvSpPr>
            <a:spLocks noChangeShapeType="1"/>
          </p:cNvSpPr>
          <p:nvPr/>
        </p:nvSpPr>
        <p:spPr bwMode="auto">
          <a:xfrm flipH="1">
            <a:off x="3276600" y="6248400"/>
            <a:ext cx="5257800" cy="0"/>
          </a:xfrm>
          <a:prstGeom prst="line">
            <a:avLst/>
          </a:prstGeom>
          <a:noFill/>
          <a:ln w="38100">
            <a:solidFill>
              <a:srgbClr val="CC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45060" name="Group 2"/>
          <p:cNvGrpSpPr>
            <a:grpSpLocks/>
          </p:cNvGrpSpPr>
          <p:nvPr/>
        </p:nvGrpSpPr>
        <p:grpSpPr bwMode="auto">
          <a:xfrm>
            <a:off x="3429000" y="5822950"/>
            <a:ext cx="3101975" cy="1035050"/>
            <a:chOff x="-2339340" y="6356400"/>
            <a:chExt cx="3101340" cy="1035000"/>
          </a:xfrm>
        </p:grpSpPr>
        <p:pic>
          <p:nvPicPr>
            <p:cNvPr id="4506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42" b="-14571"/>
            <a:stretch>
              <a:fillRect/>
            </a:stretch>
          </p:blipFill>
          <p:spPr bwMode="auto">
            <a:xfrm>
              <a:off x="-2286000" y="6356400"/>
              <a:ext cx="2971800" cy="10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5" name="TextBox 1"/>
            <p:cNvSpPr txBox="1">
              <a:spLocks noChangeArrowheads="1"/>
            </p:cNvSpPr>
            <p:nvPr/>
          </p:nvSpPr>
          <p:spPr bwMode="auto">
            <a:xfrm>
              <a:off x="-2339340" y="6858000"/>
              <a:ext cx="3101340" cy="326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he-IL" sz="2000"/>
                <a:t>אחוז השטח המעובד</a:t>
              </a:r>
              <a:endParaRPr lang="en-US" sz="2000"/>
            </a:p>
          </p:txBody>
        </p:sp>
      </p:grp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162800" cy="30908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62" name="Rectangle 3"/>
          <p:cNvSpPr>
            <a:spLocks noChangeArrowheads="1"/>
          </p:cNvSpPr>
          <p:nvPr/>
        </p:nvSpPr>
        <p:spPr bwMode="auto">
          <a:xfrm>
            <a:off x="838200" y="76200"/>
            <a:ext cx="7543800" cy="662940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667000"/>
            <a:ext cx="7315200" cy="22098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defRPr/>
            </a:pPr>
            <a:r>
              <a:rPr lang="he-IL" sz="2800" dirty="0"/>
              <a:t> שנת 2000 </a:t>
            </a:r>
            <a:endParaRPr lang="he-IL" sz="2800" dirty="0" smtClean="0"/>
          </a:p>
          <a:p>
            <a:pPr algn="ctr">
              <a:lnSpc>
                <a:spcPct val="90000"/>
              </a:lnSpc>
              <a:defRPr/>
            </a:pPr>
            <a:r>
              <a:rPr lang="he-IL" sz="2800" dirty="0"/>
              <a:t>24% אחוז מהשטח היבשתי</a:t>
            </a:r>
          </a:p>
          <a:p>
            <a:pPr algn="ctr">
              <a:lnSpc>
                <a:spcPct val="90000"/>
              </a:lnSpc>
              <a:defRPr/>
            </a:pPr>
            <a:r>
              <a:rPr lang="he-IL" sz="2800" dirty="0" smtClean="0"/>
              <a:t>שטחים </a:t>
            </a:r>
            <a:r>
              <a:rPr lang="he-IL" sz="2800" dirty="0"/>
              <a:t>שלפחות 30% </a:t>
            </a:r>
            <a:r>
              <a:rPr lang="he-IL" sz="2800" dirty="0" smtClean="0"/>
              <a:t>מכל אחד מהם </a:t>
            </a:r>
            <a:r>
              <a:rPr lang="he-IL" sz="2800" dirty="0" smtClean="0"/>
              <a:t>מעובדים</a:t>
            </a:r>
            <a:endParaRPr lang="he-IL" sz="2800" dirty="0"/>
          </a:p>
          <a:p>
            <a:pPr algn="ctr">
              <a:lnSpc>
                <a:spcPct val="90000"/>
              </a:lnSpc>
              <a:defRPr/>
            </a:pPr>
            <a:r>
              <a:rPr lang="he-IL" sz="2800" dirty="0"/>
              <a:t>               יערות      30%</a:t>
            </a:r>
          </a:p>
          <a:p>
            <a:pPr algn="ctr">
              <a:lnSpc>
                <a:spcPct val="90000"/>
              </a:lnSpc>
              <a:defRPr/>
            </a:pPr>
            <a:r>
              <a:rPr lang="he-IL" sz="2800" dirty="0" smtClean="0"/>
              <a:t>שנת  </a:t>
            </a:r>
            <a:r>
              <a:rPr lang="en-US" sz="2800" dirty="0" smtClean="0"/>
              <a:t>2050</a:t>
            </a:r>
            <a:r>
              <a:rPr lang="he-IL" sz="2800" dirty="0" smtClean="0"/>
              <a:t> יערות      </a:t>
            </a:r>
            <a:r>
              <a:rPr lang="he-IL" sz="2800" dirty="0" smtClean="0"/>
              <a:t>20%-10</a:t>
            </a:r>
            <a:endParaRPr lang="he-IL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desert_append1_dryland-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55563"/>
            <a:ext cx="9031288" cy="48974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7106" name="Object 3"/>
          <p:cNvGraphicFramePr>
            <a:graphicFrameLocks noChangeAspect="1"/>
          </p:cNvGraphicFramePr>
          <p:nvPr/>
        </p:nvGraphicFramePr>
        <p:xfrm>
          <a:off x="1047750" y="4832350"/>
          <a:ext cx="14288" cy="1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Bitmap Image" r:id="rId6" imgW="25400" imgH="25400" progId="PBrush">
                  <p:embed/>
                </p:oleObj>
              </mc:Choice>
              <mc:Fallback>
                <p:oleObj name="Bitmap Image" r:id="rId6" imgW="25400" imgH="2540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4832350"/>
                        <a:ext cx="14288" cy="1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609600" y="2133600"/>
            <a:ext cx="5446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he-IL" sz="2800" b="0" dirty="0">
                <a:solidFill>
                  <a:srgbClr val="3366FF"/>
                </a:solidFill>
                <a:cs typeface="Arial" charset="0"/>
              </a:rPr>
              <a:t>התאדות פוטנציאלי פי 1.5 מהמשקעים</a:t>
            </a:r>
          </a:p>
        </p:txBody>
      </p:sp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2895600" y="3505200"/>
            <a:ext cx="19177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rtl="1">
              <a:lnSpc>
                <a:spcPct val="65000"/>
              </a:lnSpc>
              <a:spcAft>
                <a:spcPct val="15000"/>
              </a:spcAft>
            </a:pPr>
            <a:r>
              <a:rPr lang="he-IL" sz="3200">
                <a:solidFill>
                  <a:srgbClr val="FF3300"/>
                </a:solidFill>
              </a:rPr>
              <a:t>״מידבור״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57400" y="1447800"/>
            <a:ext cx="182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65000"/>
              </a:lnSpc>
              <a:spcAft>
                <a:spcPct val="15000"/>
              </a:spcAft>
            </a:pPr>
            <a:r>
              <a:rPr lang="he-IL" sz="3200">
                <a:solidFill>
                  <a:srgbClr val="3366FF"/>
                </a:solidFill>
              </a:rPr>
              <a:t>אזורים יובשניים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67200" y="4038600"/>
            <a:ext cx="151923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>
              <a:lnSpc>
                <a:spcPct val="65000"/>
              </a:lnSpc>
            </a:pPr>
            <a:r>
              <a:rPr lang="he-IL" sz="3200">
                <a:solidFill>
                  <a:srgbClr val="FF3300"/>
                </a:solidFill>
              </a:rPr>
              <a:t> 2</a:t>
            </a:r>
            <a:r>
              <a:rPr lang="en-US" sz="3200">
                <a:solidFill>
                  <a:srgbClr val="FF3300"/>
                </a:solidFill>
              </a:rPr>
              <a:t>0</a:t>
            </a:r>
            <a:r>
              <a:rPr lang="he-IL" sz="3200">
                <a:solidFill>
                  <a:srgbClr val="FF3300"/>
                </a:solidFill>
              </a:rPr>
              <a:t>%</a:t>
            </a:r>
            <a:r>
              <a:rPr lang="en-US" sz="3200">
                <a:solidFill>
                  <a:srgbClr val="FF3300"/>
                </a:solidFill>
              </a:rPr>
              <a:t>-</a:t>
            </a:r>
            <a:r>
              <a:rPr lang="he-IL" sz="3200">
                <a:solidFill>
                  <a:srgbClr val="FF3300"/>
                </a:solidFill>
              </a:rPr>
              <a:t>1</a:t>
            </a:r>
            <a:r>
              <a:rPr lang="en-US" sz="3200">
                <a:solidFill>
                  <a:srgbClr val="FF3300"/>
                </a:solidFill>
              </a:rPr>
              <a:t>0</a:t>
            </a:r>
            <a:endParaRPr lang="he-IL" sz="3200">
              <a:solidFill>
                <a:srgbClr val="FF33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81200" y="2514600"/>
            <a:ext cx="2984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he-IL" sz="3600">
                <a:solidFill>
                  <a:srgbClr val="3366FF"/>
                </a:solidFill>
                <a:cs typeface="Arial" charset="0"/>
              </a:rPr>
              <a:t>~40% מהשטח</a:t>
            </a:r>
            <a:endParaRPr lang="en-US" sz="3600">
              <a:solidFill>
                <a:srgbClr val="3366FF"/>
              </a:solidFill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57400" y="3941763"/>
            <a:ext cx="2319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he-IL" sz="3600">
                <a:solidFill>
                  <a:srgbClr val="3366FF"/>
                </a:solidFill>
                <a:cs typeface="Arial" charset="0"/>
              </a:rPr>
              <a:t>מהיובשניים</a:t>
            </a:r>
            <a:endParaRPr lang="en-US" sz="3600">
              <a:solidFill>
                <a:srgbClr val="3366FF"/>
              </a:solidFill>
              <a:cs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0" grpId="0"/>
      <p:bldP spid="8" grpId="0"/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1" name="Rectangle 3"/>
          <p:cNvSpPr>
            <a:spLocks noChangeArrowheads="1"/>
          </p:cNvSpPr>
          <p:nvPr/>
        </p:nvSpPr>
        <p:spPr bwMode="auto">
          <a:xfrm>
            <a:off x="2667000" y="461963"/>
            <a:ext cx="647700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endParaRPr lang="en-US" sz="1800">
              <a:cs typeface="Arial" charset="0"/>
            </a:endParaRP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4589463" y="457200"/>
            <a:ext cx="44021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he-IL" sz="3600" b="0" dirty="0">
                <a:cs typeface="Arial" charset="0"/>
              </a:rPr>
              <a:t>קרקע חקלאית ב </a:t>
            </a:r>
            <a:r>
              <a:rPr lang="en-US" sz="3600" b="0" dirty="0" smtClean="0">
                <a:cs typeface="Arial" charset="0"/>
              </a:rPr>
              <a:t>2001</a:t>
            </a:r>
            <a:endParaRPr lang="en-US" sz="3600" b="0" dirty="0">
              <a:cs typeface="Arial" charset="0"/>
            </a:endParaRPr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2727325" y="503238"/>
            <a:ext cx="1198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cs typeface="Arial" charset="0"/>
              </a:rPr>
              <a:t>14.95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1981200" y="76200"/>
            <a:ext cx="18907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3200" b="0" dirty="0">
                <a:cs typeface="Arial" charset="0"/>
              </a:rPr>
              <a:t>מליון קמ״ר</a:t>
            </a:r>
            <a:endParaRPr lang="en-US" sz="3200" b="0" dirty="0">
              <a:cs typeface="Arial" charset="0"/>
            </a:endParaRPr>
          </a:p>
        </p:txBody>
      </p:sp>
      <p:sp>
        <p:nvSpPr>
          <p:cNvPr id="406535" name="Text Box 7"/>
          <p:cNvSpPr txBox="1">
            <a:spLocks noChangeArrowheads="1"/>
          </p:cNvSpPr>
          <p:nvPr/>
        </p:nvSpPr>
        <p:spPr bwMode="auto">
          <a:xfrm>
            <a:off x="4191000" y="874713"/>
            <a:ext cx="48625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3600" b="0" dirty="0">
                <a:cs typeface="Arial" charset="0"/>
              </a:rPr>
              <a:t>קרקע חקלאית פוטנציאלית</a:t>
            </a:r>
            <a:endParaRPr lang="en-US" sz="3600" b="0" dirty="0">
              <a:cs typeface="Arial" charset="0"/>
            </a:endParaRPr>
          </a:p>
        </p:txBody>
      </p:sp>
      <p:sp>
        <p:nvSpPr>
          <p:cNvPr id="406536" name="Text Box 8"/>
          <p:cNvSpPr txBox="1">
            <a:spLocks noChangeArrowheads="1"/>
          </p:cNvSpPr>
          <p:nvPr/>
        </p:nvSpPr>
        <p:spPr bwMode="auto">
          <a:xfrm>
            <a:off x="2973388" y="939800"/>
            <a:ext cx="973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cs typeface="Arial" charset="0"/>
              </a:rPr>
              <a:t>4.42</a:t>
            </a:r>
          </a:p>
        </p:txBody>
      </p:sp>
      <p:sp>
        <p:nvSpPr>
          <p:cNvPr id="406537" name="Text Box 9"/>
          <p:cNvSpPr txBox="1">
            <a:spLocks noChangeArrowheads="1"/>
          </p:cNvSpPr>
          <p:nvPr/>
        </p:nvSpPr>
        <p:spPr bwMode="auto">
          <a:xfrm>
            <a:off x="-20638" y="685800"/>
            <a:ext cx="27638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0" dirty="0">
                <a:cs typeface="Arial" charset="0"/>
              </a:rPr>
              <a:t>Fischer et al. (2001) FAO</a:t>
            </a:r>
          </a:p>
        </p:txBody>
      </p:sp>
      <p:sp>
        <p:nvSpPr>
          <p:cNvPr id="406538" name="Text Box 10"/>
          <p:cNvSpPr txBox="1">
            <a:spLocks noChangeArrowheads="1"/>
          </p:cNvSpPr>
          <p:nvPr/>
        </p:nvSpPr>
        <p:spPr bwMode="auto">
          <a:xfrm>
            <a:off x="4721225" y="1303338"/>
            <a:ext cx="45089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3600" b="0" dirty="0">
                <a:cs typeface="Arial" charset="0"/>
              </a:rPr>
              <a:t>קרקע שתידרש </a:t>
            </a:r>
            <a:r>
              <a:rPr lang="he-IL" sz="3600" b="0" dirty="0" smtClean="0">
                <a:cs typeface="Arial" charset="0"/>
              </a:rPr>
              <a:t>ב </a:t>
            </a:r>
            <a:r>
              <a:rPr lang="en-US" sz="3600" b="0" dirty="0" smtClean="0">
                <a:cs typeface="Arial" charset="0"/>
              </a:rPr>
              <a:t>2050</a:t>
            </a:r>
            <a:endParaRPr lang="en-US" sz="3600" b="0" dirty="0">
              <a:cs typeface="Arial" charset="0"/>
            </a:endParaRPr>
          </a:p>
        </p:txBody>
      </p:sp>
      <p:sp>
        <p:nvSpPr>
          <p:cNvPr id="406539" name="Text Box 11"/>
          <p:cNvSpPr txBox="1">
            <a:spLocks noChangeArrowheads="1"/>
          </p:cNvSpPr>
          <p:nvPr/>
        </p:nvSpPr>
        <p:spPr bwMode="auto">
          <a:xfrm>
            <a:off x="2989263" y="1397000"/>
            <a:ext cx="973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cs typeface="Arial" charset="0"/>
              </a:rPr>
              <a:t>8.90</a:t>
            </a:r>
          </a:p>
        </p:txBody>
      </p:sp>
      <p:sp>
        <p:nvSpPr>
          <p:cNvPr id="406540" name="Text Box 12"/>
          <p:cNvSpPr txBox="1">
            <a:spLocks noChangeArrowheads="1"/>
          </p:cNvSpPr>
          <p:nvPr/>
        </p:nvSpPr>
        <p:spPr bwMode="auto">
          <a:xfrm>
            <a:off x="4343400" y="1752600"/>
            <a:ext cx="1371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e-IL" sz="3600" dirty="0">
                <a:cs typeface="Arial" charset="0"/>
              </a:rPr>
              <a:t>גרעון </a:t>
            </a:r>
            <a:endParaRPr lang="en-US" sz="3200" dirty="0">
              <a:cs typeface="Arial" charset="0"/>
            </a:endParaRPr>
          </a:p>
        </p:txBody>
      </p:sp>
      <p:sp>
        <p:nvSpPr>
          <p:cNvPr id="406541" name="Text Box 13"/>
          <p:cNvSpPr txBox="1">
            <a:spLocks noChangeArrowheads="1"/>
          </p:cNvSpPr>
          <p:nvPr/>
        </p:nvSpPr>
        <p:spPr bwMode="auto">
          <a:xfrm>
            <a:off x="2949575" y="1858963"/>
            <a:ext cx="9731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3300"/>
                </a:solidFill>
                <a:cs typeface="Arial" charset="0"/>
              </a:rPr>
              <a:t>4.48</a:t>
            </a:r>
          </a:p>
        </p:txBody>
      </p:sp>
      <p:sp>
        <p:nvSpPr>
          <p:cNvPr id="406542" name="Text Box 14"/>
          <p:cNvSpPr txBox="1">
            <a:spLocks noChangeArrowheads="1"/>
          </p:cNvSpPr>
          <p:nvPr/>
        </p:nvSpPr>
        <p:spPr bwMode="auto">
          <a:xfrm>
            <a:off x="0" y="1447800"/>
            <a:ext cx="3352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0" dirty="0" err="1">
                <a:cs typeface="Arial" charset="0"/>
              </a:rPr>
              <a:t>Tilman</a:t>
            </a:r>
            <a:r>
              <a:rPr lang="en-US" sz="2000" b="0" dirty="0">
                <a:cs typeface="Arial" charset="0"/>
              </a:rPr>
              <a:t> et al (2001) </a:t>
            </a:r>
            <a:r>
              <a:rPr lang="en-US" sz="1600" b="0" i="1" dirty="0">
                <a:cs typeface="Arial" charset="0"/>
              </a:rPr>
              <a:t>Science</a:t>
            </a:r>
          </a:p>
        </p:txBody>
      </p:sp>
      <p:sp>
        <p:nvSpPr>
          <p:cNvPr id="406557" name="Line 29"/>
          <p:cNvSpPr>
            <a:spLocks noChangeShapeType="1"/>
          </p:cNvSpPr>
          <p:nvPr/>
        </p:nvSpPr>
        <p:spPr bwMode="auto">
          <a:xfrm flipV="1">
            <a:off x="3025775" y="1905000"/>
            <a:ext cx="936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06564" name="Text Box 36"/>
          <p:cNvSpPr txBox="1">
            <a:spLocks noChangeArrowheads="1"/>
          </p:cNvSpPr>
          <p:nvPr/>
        </p:nvSpPr>
        <p:spPr bwMode="auto">
          <a:xfrm>
            <a:off x="3756025" y="-141288"/>
            <a:ext cx="52355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e-IL" sz="3600" dirty="0">
                <a:cs typeface="Arial" charset="0"/>
              </a:rPr>
              <a:t>בטחון המזון של כדור הארץ </a:t>
            </a:r>
            <a:endParaRPr lang="en-US" sz="3600" dirty="0">
              <a:cs typeface="Arial" charset="0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76200" y="2070100"/>
            <a:ext cx="26670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defRPr/>
            </a:pPr>
            <a:r>
              <a:rPr lang="he-IL" sz="3600" b="0" dirty="0">
                <a:cs typeface="Arial" charset="0"/>
              </a:rPr>
              <a:t>ללא מדבור</a:t>
            </a:r>
          </a:p>
          <a:p>
            <a:pPr algn="r">
              <a:lnSpc>
                <a:spcPct val="70000"/>
              </a:lnSpc>
              <a:defRPr/>
            </a:pPr>
            <a:r>
              <a:rPr lang="he-IL" sz="3600" b="0" dirty="0">
                <a:cs typeface="Arial" charset="0"/>
              </a:rPr>
              <a:t>ושינויי אקלים גלובליים </a:t>
            </a:r>
            <a:endParaRPr lang="en-US" sz="3200" b="0" dirty="0">
              <a:cs typeface="Arial" charset="0"/>
            </a:endParaRP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-304800" y="5195888"/>
            <a:ext cx="94488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2713" indent="-112713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indent="-11271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185738" algn="r" rtl="1">
              <a:lnSpc>
                <a:spcPct val="60000"/>
              </a:lnSpc>
              <a:spcAft>
                <a:spcPct val="20000"/>
              </a:spcAft>
              <a:buFont typeface="Wingdings" charset="2"/>
              <a:buChar char="§"/>
              <a:defRPr/>
            </a:pPr>
            <a:r>
              <a:rPr lang="he-IL" sz="3200" b="0" dirty="0" smtClean="0"/>
              <a:t>אבטחת אספקת כל השרותים </a:t>
            </a:r>
          </a:p>
          <a:p>
            <a:pPr marL="457200" indent="-185738" algn="r" rtl="1">
              <a:lnSpc>
                <a:spcPct val="60000"/>
              </a:lnSpc>
              <a:spcAft>
                <a:spcPct val="20000"/>
              </a:spcAft>
              <a:buFont typeface="Wingdings" charset="2"/>
              <a:buChar char="§"/>
              <a:defRPr/>
            </a:pPr>
            <a:r>
              <a:rPr lang="he-IL" sz="3200" b="0" dirty="0" smtClean="0"/>
              <a:t>)לבד משרותי אספקה וכולל שרותי וערכי תרבות( </a:t>
            </a:r>
          </a:p>
          <a:p>
            <a:pPr marL="457200" indent="-185738" algn="r" rtl="1">
              <a:lnSpc>
                <a:spcPct val="60000"/>
              </a:lnSpc>
              <a:spcAft>
                <a:spcPts val="600"/>
              </a:spcAft>
              <a:buFont typeface="Wingdings" charset="2"/>
              <a:buChar char="§"/>
              <a:defRPr/>
            </a:pPr>
            <a:r>
              <a:rPr lang="he-IL" sz="3200" b="0" dirty="0" smtClean="0"/>
              <a:t>ע״י שמירת ההון הטבעי של המערכות האקולוגיות </a:t>
            </a:r>
          </a:p>
          <a:p>
            <a:pPr marL="457200" indent="-185738" algn="r" rtl="1">
              <a:lnSpc>
                <a:spcPct val="60000"/>
              </a:lnSpc>
              <a:spcAft>
                <a:spcPct val="20000"/>
              </a:spcAft>
              <a:buFont typeface="Wingdings" charset="2"/>
              <a:buChar char="§"/>
              <a:defRPr/>
            </a:pPr>
            <a:r>
              <a:rPr lang="he-IL" sz="3200" b="0" dirty="0" smtClean="0"/>
              <a:t>מיזעור ההשפעות החיצוניות </a:t>
            </a:r>
            <a:r>
              <a:rPr lang="he-IL" sz="2800" b="0" dirty="0" smtClean="0"/>
              <a:t>)על האדם והמערכות הטבעיות(</a:t>
            </a:r>
            <a:endParaRPr lang="he-IL" sz="3200" b="0" dirty="0" smtClean="0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5680075" y="2895600"/>
            <a:ext cx="30829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1">
              <a:lnSpc>
                <a:spcPct val="80000"/>
              </a:lnSpc>
              <a:defRPr/>
            </a:pPr>
            <a:r>
              <a:rPr lang="en-US" sz="2400" b="0" dirty="0">
                <a:cs typeface="Arial" charset="0"/>
              </a:rPr>
              <a:t>Sustainable Land Management (SLM)</a:t>
            </a:r>
            <a:endParaRPr lang="he-IL" sz="2400" b="0" dirty="0">
              <a:cs typeface="Arial" charset="0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5497513" y="2362200"/>
            <a:ext cx="349408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>
              <a:defRPr/>
            </a:pPr>
            <a:r>
              <a:rPr lang="he-IL" sz="3600" dirty="0">
                <a:cs typeface="Arial" charset="0"/>
              </a:rPr>
              <a:t>ניהול קרקע מקיים</a:t>
            </a: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685800" y="4724400"/>
            <a:ext cx="3505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defRPr/>
            </a:pPr>
            <a:r>
              <a:rPr lang="he-IL" sz="3600" b="0" dirty="0">
                <a:solidFill>
                  <a:srgbClr val="FF0000"/>
                </a:solidFill>
                <a:cs typeface="Arial" charset="0"/>
              </a:rPr>
              <a:t>כיצד עושים זאת?</a:t>
            </a:r>
            <a:endParaRPr lang="en-US" sz="3200" b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1981200"/>
            <a:ext cx="5105400" cy="144780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2743200" y="2278063"/>
            <a:ext cx="2667000" cy="115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defRPr/>
            </a:pPr>
            <a:r>
              <a:rPr lang="he-IL" sz="3200" b="0" dirty="0">
                <a:solidFill>
                  <a:srgbClr val="FF0000"/>
                </a:solidFill>
                <a:cs typeface="Arial" charset="0"/>
              </a:rPr>
              <a:t>התמרה נוספת של מערכות טבעיות???</a:t>
            </a:r>
            <a:endParaRPr lang="en-US" sz="2800" b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4495800" y="3505200"/>
            <a:ext cx="4495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4638" indent="-184150" algn="r" rtl="1">
              <a:lnSpc>
                <a:spcPct val="80000"/>
              </a:lnSpc>
              <a:buFont typeface="Arial"/>
              <a:buChar char="•"/>
              <a:defRPr/>
            </a:pPr>
            <a:r>
              <a:rPr lang="he-IL" sz="3200" b="0" dirty="0">
                <a:cs typeface="Arial" charset="0"/>
              </a:rPr>
              <a:t>ימנע מידבור </a:t>
            </a:r>
          </a:p>
          <a:p>
            <a:pPr marL="274638" indent="-184150" algn="r" rtl="1">
              <a:lnSpc>
                <a:spcPct val="8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he-IL" sz="3200" b="0" dirty="0">
                <a:cs typeface="Arial" charset="0"/>
              </a:rPr>
              <a:t>ישקם אזורים ממודברים</a:t>
            </a:r>
          </a:p>
          <a:p>
            <a:pPr marL="274638" indent="-184150" algn="r" rtl="1">
              <a:lnSpc>
                <a:spcPct val="70000"/>
              </a:lnSpc>
              <a:buFont typeface="Arial"/>
              <a:buChar char="•"/>
              <a:defRPr/>
            </a:pPr>
            <a:r>
              <a:rPr lang="he-IL" sz="3200" b="0" dirty="0">
                <a:cs typeface="Arial" charset="0"/>
              </a:rPr>
              <a:t>יחזק </a:t>
            </a:r>
            <a:r>
              <a:rPr lang="he-IL" sz="3200" dirty="0">
                <a:cs typeface="Arial" charset="0"/>
              </a:rPr>
              <a:t>עמידות</a:t>
            </a:r>
            <a:r>
              <a:rPr lang="he-IL" sz="3200" b="0" dirty="0">
                <a:cs typeface="Arial" charset="0"/>
              </a:rPr>
              <a:t> שתהווה </a:t>
            </a:r>
            <a:r>
              <a:rPr lang="he-IL" sz="3200" dirty="0">
                <a:cs typeface="Arial" charset="0"/>
              </a:rPr>
              <a:t>הסתגלות</a:t>
            </a:r>
            <a:r>
              <a:rPr lang="he-IL" sz="3200" b="0" dirty="0">
                <a:cs typeface="Arial" charset="0"/>
              </a:rPr>
              <a:t> לשינויי האקלים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6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6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/>
      <p:bldP spid="406532" grpId="0"/>
      <p:bldP spid="406533" grpId="0"/>
      <p:bldP spid="406534" grpId="0"/>
      <p:bldP spid="406535" grpId="0"/>
      <p:bldP spid="406536" grpId="0"/>
      <p:bldP spid="406537" grpId="0"/>
      <p:bldP spid="406538" grpId="0"/>
      <p:bldP spid="406539" grpId="0"/>
      <p:bldP spid="406540" grpId="0"/>
      <p:bldP spid="406541" grpId="0"/>
      <p:bldP spid="406542" grpId="0"/>
      <p:bldP spid="42" grpId="0"/>
      <p:bldP spid="43" grpId="0" build="p" bldLvl="3"/>
      <p:bldP spid="44" grpId="0"/>
      <p:bldP spid="45" grpId="0"/>
      <p:bldP spid="46" grpId="0"/>
      <p:bldP spid="2" grpId="0" animBg="1"/>
      <p:bldP spid="48" grpId="0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533400" y="1905000"/>
            <a:ext cx="5410200" cy="533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77970" y="609600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75000"/>
              </a:lnSpc>
              <a:defRPr/>
            </a:pPr>
            <a:r>
              <a:rPr lang="he-IL" sz="6000" b="0" dirty="0">
                <a:solidFill>
                  <a:srgbClr val="008000"/>
                </a:solidFill>
                <a:cs typeface="Arial" charset="0"/>
              </a:rPr>
              <a:t>חקלאות </a:t>
            </a:r>
            <a:r>
              <a:rPr lang="he-IL" sz="5400" b="0" dirty="0">
                <a:solidFill>
                  <a:srgbClr val="008000"/>
                </a:solidFill>
                <a:cs typeface="Arial" charset="0"/>
              </a:rPr>
              <a:t>–</a:t>
            </a:r>
            <a:r>
              <a:rPr lang="en-US" sz="5400" b="0" dirty="0">
                <a:solidFill>
                  <a:srgbClr val="008000"/>
                </a:solidFill>
                <a:cs typeface="Arial" charset="0"/>
              </a:rPr>
              <a:t> </a:t>
            </a:r>
            <a:endParaRPr lang="he-IL" sz="60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113190" y="1371600"/>
            <a:ext cx="640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46800" anchor="ctr" anchorCtr="1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lnSpc>
                <a:spcPct val="80000"/>
              </a:lnSpc>
              <a:defRPr/>
            </a:pPr>
            <a:r>
              <a:rPr lang="he-IL" sz="4800" b="0" dirty="0" smtClean="0">
                <a:solidFill>
                  <a:schemeClr val="bg1"/>
                </a:solidFill>
              </a:rPr>
              <a:t>ספק וצרכן של שירותי</a:t>
            </a:r>
          </a:p>
          <a:p>
            <a:pPr algn="r" rtl="1" eaLnBrk="1" hangingPunct="1">
              <a:lnSpc>
                <a:spcPct val="80000"/>
              </a:lnSpc>
              <a:defRPr/>
            </a:pPr>
            <a:r>
              <a:rPr lang="he-IL" sz="4800" b="0" dirty="0" smtClean="0">
                <a:solidFill>
                  <a:schemeClr val="bg1"/>
                </a:solidFill>
              </a:rPr>
              <a:t> המערכת </a:t>
            </a:r>
            <a:r>
              <a:rPr lang="he-IL" sz="4800" b="0" dirty="0" smtClean="0">
                <a:solidFill>
                  <a:schemeClr val="bg1"/>
                </a:solidFill>
                <a:latin typeface="+mj-lt"/>
              </a:rPr>
              <a:t>האקולוגית</a:t>
            </a:r>
          </a:p>
        </p:txBody>
      </p:sp>
      <p:pic>
        <p:nvPicPr>
          <p:cNvPr id="35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2559050"/>
            <a:ext cx="1300162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6" name="Group 29"/>
          <p:cNvGrpSpPr>
            <a:grpSpLocks/>
          </p:cNvGrpSpPr>
          <p:nvPr/>
        </p:nvGrpSpPr>
        <p:grpSpPr bwMode="auto">
          <a:xfrm>
            <a:off x="6959600" y="533400"/>
            <a:ext cx="1573213" cy="2225675"/>
            <a:chOff x="3360" y="322"/>
            <a:chExt cx="1702" cy="1704"/>
          </a:xfrm>
        </p:grpSpPr>
        <p:sp>
          <p:nvSpPr>
            <p:cNvPr id="37" name="Line 30"/>
            <p:cNvSpPr>
              <a:spLocks noChangeShapeType="1"/>
            </p:cNvSpPr>
            <p:nvPr/>
          </p:nvSpPr>
          <p:spPr bwMode="auto">
            <a:xfrm rot="444909" flipH="1">
              <a:off x="3666" y="420"/>
              <a:ext cx="1396" cy="1606"/>
            </a:xfrm>
            <a:prstGeom prst="line">
              <a:avLst/>
            </a:prstGeom>
            <a:noFill/>
            <a:ln w="190500" cmpd="dbl">
              <a:pattFill prst="pct20">
                <a:fgClr>
                  <a:schemeClr val="tx1"/>
                </a:fgClr>
                <a:bgClr>
                  <a:srgbClr val="FFFF00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 rot="444909" flipH="1">
              <a:off x="3360" y="322"/>
              <a:ext cx="1606" cy="1517"/>
            </a:xfrm>
            <a:prstGeom prst="line">
              <a:avLst/>
            </a:prstGeom>
            <a:noFill/>
            <a:ln w="190500" cmpd="dbl">
              <a:pattFill prst="pct20">
                <a:fgClr>
                  <a:schemeClr val="tx1"/>
                </a:fgClr>
                <a:bgClr>
                  <a:srgbClr val="FFFF00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40" name="Line 43"/>
          <p:cNvSpPr>
            <a:spLocks noChangeShapeType="1"/>
          </p:cNvSpPr>
          <p:nvPr/>
        </p:nvSpPr>
        <p:spPr bwMode="auto">
          <a:xfrm rot="21213038" flipH="1">
            <a:off x="6338888" y="1495425"/>
            <a:ext cx="927100" cy="1200150"/>
          </a:xfrm>
          <a:prstGeom prst="line">
            <a:avLst/>
          </a:prstGeom>
          <a:noFill/>
          <a:ln w="117475" cap="rnd">
            <a:solidFill>
              <a:srgbClr val="72BFC5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1" name="Line 52"/>
          <p:cNvSpPr>
            <a:spLocks noChangeShapeType="1"/>
          </p:cNvSpPr>
          <p:nvPr/>
        </p:nvSpPr>
        <p:spPr bwMode="auto">
          <a:xfrm rot="21213038" flipH="1">
            <a:off x="6567488" y="1731963"/>
            <a:ext cx="1162050" cy="2860675"/>
          </a:xfrm>
          <a:prstGeom prst="line">
            <a:avLst/>
          </a:prstGeom>
          <a:noFill/>
          <a:ln w="117475" cap="rnd">
            <a:solidFill>
              <a:srgbClr val="72BFC5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43" name="Arc 28"/>
          <p:cNvSpPr>
            <a:spLocks/>
          </p:cNvSpPr>
          <p:nvPr/>
        </p:nvSpPr>
        <p:spPr bwMode="auto">
          <a:xfrm rot="10799414">
            <a:off x="8026400" y="0"/>
            <a:ext cx="1143000" cy="990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3881"/>
              <a:gd name="T2" fmla="*/ 21479 w 21600"/>
              <a:gd name="T3" fmla="*/ 23881 h 23881"/>
              <a:gd name="T4" fmla="*/ 0 w 21600"/>
              <a:gd name="T5" fmla="*/ 21600 h 23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881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61"/>
                  <a:pt x="21559" y="23123"/>
                  <a:pt x="21479" y="23881"/>
                </a:cubicBezTo>
              </a:path>
              <a:path w="21600" h="23881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61"/>
                  <a:pt x="21559" y="23123"/>
                  <a:pt x="21479" y="23881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en-US">
              <a:cs typeface="Arial" charset="0"/>
            </a:endParaRPr>
          </a:p>
        </p:txBody>
      </p:sp>
      <p:sp>
        <p:nvSpPr>
          <p:cNvPr id="52" name="Cloud"/>
          <p:cNvSpPr>
            <a:spLocks noChangeAspect="1" noEditPoints="1" noChangeArrowheads="1"/>
          </p:cNvSpPr>
          <p:nvPr/>
        </p:nvSpPr>
        <p:spPr bwMode="auto">
          <a:xfrm>
            <a:off x="6273800" y="381000"/>
            <a:ext cx="1933575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chemeClr val="hlink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7" name="Parallelogram 56"/>
          <p:cNvSpPr>
            <a:spLocks noChangeArrowheads="1"/>
          </p:cNvSpPr>
          <p:nvPr/>
        </p:nvSpPr>
        <p:spPr bwMode="auto">
          <a:xfrm>
            <a:off x="4876800" y="1371600"/>
            <a:ext cx="4343400" cy="4876800"/>
          </a:xfrm>
          <a:prstGeom prst="parallelogram">
            <a:avLst>
              <a:gd name="adj" fmla="val 13875"/>
            </a:avLst>
          </a:prstGeom>
          <a:solidFill>
            <a:srgbClr val="61EC4A">
              <a:alpha val="23921"/>
            </a:srgbClr>
          </a:solidFill>
          <a:ln w="571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029200" y="4495800"/>
            <a:ext cx="3429000" cy="1682750"/>
            <a:chOff x="1981200" y="4565650"/>
            <a:chExt cx="3429000" cy="1682750"/>
          </a:xfrm>
        </p:grpSpPr>
        <p:pic>
          <p:nvPicPr>
            <p:cNvPr id="16430" name="Picture 36" descr="microarth_mosai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565650"/>
              <a:ext cx="3352800" cy="168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1" name="Picture 42" descr="בקטריות מפרקות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072" y="4572000"/>
              <a:ext cx="1824128" cy="16002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029200" y="4572000"/>
            <a:ext cx="3352800" cy="1676400"/>
          </a:xfrm>
          <a:prstGeom prst="rect">
            <a:avLst/>
          </a:prstGeom>
          <a:solidFill>
            <a:srgbClr val="9E5000">
              <a:alpha val="9411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" name="Group 47"/>
          <p:cNvGrpSpPr>
            <a:grpSpLocks/>
          </p:cNvGrpSpPr>
          <p:nvPr/>
        </p:nvGrpSpPr>
        <p:grpSpPr bwMode="auto">
          <a:xfrm rot="1306677">
            <a:off x="6985687" y="1239100"/>
            <a:ext cx="1676400" cy="3886200"/>
            <a:chOff x="2208" y="432"/>
            <a:chExt cx="1362" cy="2448"/>
          </a:xfrm>
        </p:grpSpPr>
        <p:sp>
          <p:nvSpPr>
            <p:cNvPr id="45" name="AutoShape 48"/>
            <p:cNvSpPr>
              <a:spLocks noChangeArrowheads="1"/>
            </p:cNvSpPr>
            <p:nvPr/>
          </p:nvSpPr>
          <p:spPr bwMode="auto">
            <a:xfrm>
              <a:off x="2203" y="432"/>
              <a:ext cx="1296" cy="2448"/>
            </a:xfrm>
            <a:custGeom>
              <a:avLst/>
              <a:gdLst>
                <a:gd name="G0" fmla="+- 1183 0 0"/>
                <a:gd name="G1" fmla="+- 21600 0 1183"/>
                <a:gd name="G2" fmla="+- 21600 0 118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83" y="10800"/>
                  </a:moveTo>
                  <a:cubicBezTo>
                    <a:pt x="1183" y="16111"/>
                    <a:pt x="5489" y="20417"/>
                    <a:pt x="10800" y="20417"/>
                  </a:cubicBezTo>
                  <a:cubicBezTo>
                    <a:pt x="16111" y="20417"/>
                    <a:pt x="20417" y="16111"/>
                    <a:pt x="20417" y="10800"/>
                  </a:cubicBezTo>
                  <a:cubicBezTo>
                    <a:pt x="20417" y="5489"/>
                    <a:pt x="16111" y="1183"/>
                    <a:pt x="10800" y="1183"/>
                  </a:cubicBezTo>
                  <a:cubicBezTo>
                    <a:pt x="5489" y="1183"/>
                    <a:pt x="1183" y="5489"/>
                    <a:pt x="1183" y="10800"/>
                  </a:cubicBezTo>
                  <a:close/>
                </a:path>
              </a:pathLst>
            </a:cu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6" name="AutoShape 49"/>
            <p:cNvSpPr>
              <a:spLocks noChangeArrowheads="1"/>
            </p:cNvSpPr>
            <p:nvPr/>
          </p:nvSpPr>
          <p:spPr bwMode="auto">
            <a:xfrm rot="582399">
              <a:off x="3263" y="1776"/>
              <a:ext cx="306" cy="615"/>
            </a:xfrm>
            <a:prstGeom prst="downArrow">
              <a:avLst>
                <a:gd name="adj1" fmla="val 29037"/>
                <a:gd name="adj2" fmla="val 52897"/>
              </a:avLst>
            </a:prstGeom>
            <a:solidFill>
              <a:srgbClr val="66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47" name="Group 51"/>
          <p:cNvGrpSpPr>
            <a:grpSpLocks/>
          </p:cNvGrpSpPr>
          <p:nvPr/>
        </p:nvGrpSpPr>
        <p:grpSpPr bwMode="auto">
          <a:xfrm rot="20701172" flipH="1">
            <a:off x="6215063" y="1320800"/>
            <a:ext cx="1628775" cy="4333875"/>
            <a:chOff x="3031" y="-64"/>
            <a:chExt cx="1368" cy="2900"/>
          </a:xfrm>
        </p:grpSpPr>
        <p:sp>
          <p:nvSpPr>
            <p:cNvPr id="48" name="AutoShape 52"/>
            <p:cNvSpPr>
              <a:spLocks noChangeArrowheads="1"/>
            </p:cNvSpPr>
            <p:nvPr/>
          </p:nvSpPr>
          <p:spPr bwMode="auto">
            <a:xfrm rot="21440893">
              <a:off x="3031" y="-64"/>
              <a:ext cx="1296" cy="2900"/>
            </a:xfrm>
            <a:custGeom>
              <a:avLst/>
              <a:gdLst>
                <a:gd name="G0" fmla="+- 1183 0 0"/>
                <a:gd name="G1" fmla="+- 21600 0 1183"/>
                <a:gd name="G2" fmla="+- 21600 0 118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183" y="10800"/>
                  </a:moveTo>
                  <a:cubicBezTo>
                    <a:pt x="1183" y="16111"/>
                    <a:pt x="5489" y="20417"/>
                    <a:pt x="10800" y="20417"/>
                  </a:cubicBezTo>
                  <a:cubicBezTo>
                    <a:pt x="16111" y="20417"/>
                    <a:pt x="20417" y="16111"/>
                    <a:pt x="20417" y="10800"/>
                  </a:cubicBezTo>
                  <a:cubicBezTo>
                    <a:pt x="20417" y="5489"/>
                    <a:pt x="16111" y="1183"/>
                    <a:pt x="10800" y="1183"/>
                  </a:cubicBezTo>
                  <a:cubicBezTo>
                    <a:pt x="5489" y="1183"/>
                    <a:pt x="1183" y="5489"/>
                    <a:pt x="1183" y="10800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9" name="AutoShape 53"/>
            <p:cNvSpPr>
              <a:spLocks noChangeArrowheads="1"/>
            </p:cNvSpPr>
            <p:nvPr/>
          </p:nvSpPr>
          <p:spPr bwMode="auto">
            <a:xfrm rot="582399">
              <a:off x="4093" y="1769"/>
              <a:ext cx="309" cy="614"/>
            </a:xfrm>
            <a:prstGeom prst="downArrow">
              <a:avLst>
                <a:gd name="adj1" fmla="val 29037"/>
                <a:gd name="adj2" fmla="val 52897"/>
              </a:avLst>
            </a:prstGeom>
            <a:solidFill>
              <a:srgbClr val="FF99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5840413" y="1568450"/>
            <a:ext cx="7889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rgbClr val="663300"/>
                </a:solidFill>
                <a:cs typeface="Arial" charset="0"/>
              </a:rPr>
              <a:t>C</a:t>
            </a:r>
          </a:p>
        </p:txBody>
      </p:sp>
      <p:sp>
        <p:nvSpPr>
          <p:cNvPr id="50" name="Text Box 39"/>
          <p:cNvSpPr txBox="1">
            <a:spLocks noChangeArrowheads="1"/>
          </p:cNvSpPr>
          <p:nvPr/>
        </p:nvSpPr>
        <p:spPr bwMode="auto">
          <a:xfrm>
            <a:off x="6807200" y="4876800"/>
            <a:ext cx="762000" cy="838200"/>
          </a:xfrm>
          <a:prstGeom prst="rect">
            <a:avLst/>
          </a:prstGeom>
          <a:solidFill>
            <a:srgbClr val="EAEAEA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 algn="ctr">
              <a:defRPr/>
            </a:pPr>
            <a:r>
              <a:rPr lang="en-US" sz="6600" dirty="0">
                <a:solidFill>
                  <a:srgbClr val="660066"/>
                </a:solidFill>
                <a:cs typeface="Arial" charset="0"/>
              </a:rPr>
              <a:t>C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5486400" y="4648200"/>
            <a:ext cx="2895600" cy="457200"/>
          </a:xfrm>
          <a:prstGeom prst="rect">
            <a:avLst/>
          </a:prstGeom>
          <a:solidFill>
            <a:srgbClr val="CA0101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r">
              <a:lnSpc>
                <a:spcPct val="80000"/>
              </a:lnSpc>
              <a:defRPr/>
            </a:pPr>
            <a:r>
              <a:rPr lang="he-IL" sz="3200" dirty="0">
                <a:solidFill>
                  <a:schemeClr val="bg1"/>
                </a:solidFill>
                <a:latin typeface="+mj-lt"/>
              </a:rPr>
              <a:t>מיחזור חמרים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181600" y="5181600"/>
            <a:ext cx="1676400" cy="457200"/>
          </a:xfrm>
          <a:prstGeom prst="rect">
            <a:avLst/>
          </a:prstGeom>
          <a:solidFill>
            <a:srgbClr val="CA0101">
              <a:alpha val="4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r">
              <a:lnSpc>
                <a:spcPct val="80000"/>
              </a:lnSpc>
            </a:pPr>
            <a:r>
              <a:rPr lang="he-IL" sz="3200" dirty="0">
                <a:solidFill>
                  <a:schemeClr val="bg1"/>
                </a:solidFill>
              </a:rPr>
              <a:t>מפרקים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2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2559050"/>
            <a:ext cx="1300162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715000" y="4114800"/>
            <a:ext cx="2590800" cy="384175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r">
              <a:lnSpc>
                <a:spcPct val="80000"/>
              </a:lnSpc>
            </a:pPr>
            <a:r>
              <a:rPr lang="he-IL" sz="3200"/>
              <a:t>ייצור ראשוני</a:t>
            </a:r>
          </a:p>
        </p:txBody>
      </p:sp>
      <p:sp>
        <p:nvSpPr>
          <p:cNvPr id="53" name="Text Box 48"/>
          <p:cNvSpPr txBox="1">
            <a:spLocks noChangeArrowheads="1"/>
          </p:cNvSpPr>
          <p:nvPr/>
        </p:nvSpPr>
        <p:spPr bwMode="auto">
          <a:xfrm>
            <a:off x="5334000" y="2514600"/>
            <a:ext cx="3733800" cy="430213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marL="185738" indent="-185738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he-IL" sz="2800"/>
              <a:t>תהליכים אקולוגיים</a:t>
            </a: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6015038" y="3276600"/>
            <a:ext cx="795337" cy="914400"/>
          </a:xfrm>
          <a:prstGeom prst="rect">
            <a:avLst/>
          </a:prstGeom>
          <a:solidFill>
            <a:srgbClr val="CCFFCC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46800" anchor="ctr" anchorCtr="1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600">
                <a:solidFill>
                  <a:srgbClr val="008000"/>
                </a:solidFill>
              </a:rPr>
              <a:t>C</a:t>
            </a:r>
          </a:p>
        </p:txBody>
      </p:sp>
      <p:sp>
        <p:nvSpPr>
          <p:cNvPr id="4120" name="Rectangle 66"/>
          <p:cNvSpPr>
            <a:spLocks noChangeArrowheads="1"/>
          </p:cNvSpPr>
          <p:nvPr/>
        </p:nvSpPr>
        <p:spPr bwMode="auto">
          <a:xfrm>
            <a:off x="1524000" y="4813300"/>
            <a:ext cx="2895600" cy="444500"/>
          </a:xfrm>
          <a:prstGeom prst="rect">
            <a:avLst/>
          </a:prstGeom>
          <a:solidFill>
            <a:srgbClr val="48E743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46800" anchor="ctr" anchorCtr="1"/>
          <a:lstStyle/>
          <a:p>
            <a:r>
              <a:rPr lang="he-IL" sz="4000"/>
              <a:t>מגוון ביולוגי</a:t>
            </a:r>
            <a:endParaRPr lang="en-US" sz="4000"/>
          </a:p>
        </p:txBody>
      </p:sp>
      <p:sp>
        <p:nvSpPr>
          <p:cNvPr id="68" name="TextBox 67"/>
          <p:cNvSpPr txBox="1"/>
          <p:nvPr/>
        </p:nvSpPr>
        <p:spPr>
          <a:xfrm>
            <a:off x="1371600" y="5715000"/>
            <a:ext cx="3657600" cy="609600"/>
          </a:xfrm>
          <a:prstGeom prst="rect">
            <a:avLst/>
          </a:prstGeom>
          <a:solidFill>
            <a:srgbClr val="9A5B1A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tIns="46800" bIns="0" anchor="b"/>
          <a:lstStyle/>
          <a:p>
            <a:pPr algn="r">
              <a:defRPr/>
            </a:pPr>
            <a:r>
              <a:rPr lang="he-IL" sz="4800" dirty="0">
                <a:cs typeface="Arial" charset="0"/>
              </a:rPr>
              <a:t>תשתית פיזית</a:t>
            </a:r>
            <a:endParaRPr lang="en-US" sz="4800" dirty="0">
              <a:cs typeface="Arial" charset="0"/>
            </a:endParaRPr>
          </a:p>
        </p:txBody>
      </p:sp>
      <p:cxnSp>
        <p:nvCxnSpPr>
          <p:cNvPr id="105" name="Curved Connector 104"/>
          <p:cNvCxnSpPr>
            <a:stCxn id="4120" idx="1"/>
            <a:endCxn id="68" idx="1"/>
          </p:cNvCxnSpPr>
          <p:nvPr/>
        </p:nvCxnSpPr>
        <p:spPr>
          <a:xfrm rot="10800000" flipV="1">
            <a:off x="1371600" y="5035550"/>
            <a:ext cx="152400" cy="984250"/>
          </a:xfrm>
          <a:prstGeom prst="curvedConnector3">
            <a:avLst>
              <a:gd name="adj1" fmla="val 594333"/>
            </a:avLst>
          </a:prstGeom>
          <a:ln w="76200" cmpd="sng"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Text Box 48"/>
          <p:cNvSpPr txBox="1">
            <a:spLocks noChangeArrowheads="1"/>
          </p:cNvSpPr>
          <p:nvPr/>
        </p:nvSpPr>
        <p:spPr bwMode="auto">
          <a:xfrm>
            <a:off x="381000" y="4065588"/>
            <a:ext cx="4419600" cy="430212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marL="185738" indent="-185738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he-IL" sz="3600"/>
              <a:t>תהליכים אקולוגיים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057400" y="2249488"/>
            <a:ext cx="1600200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1" anchor="b">
            <a:spAutoFit/>
          </a:bodyPr>
          <a:lstStyle/>
          <a:p>
            <a:pPr algn="ctr">
              <a:defRPr/>
            </a:pPr>
            <a:r>
              <a:rPr lang="he-IL" sz="3600" dirty="0">
                <a:solidFill>
                  <a:srgbClr val="FFFFFF"/>
                </a:solidFill>
                <a:cs typeface="Arial" charset="0"/>
              </a:rPr>
              <a:t>תועלות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2057400" y="3011488"/>
            <a:ext cx="1765300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1" anchor="b">
            <a:spAutoFit/>
          </a:bodyPr>
          <a:lstStyle/>
          <a:p>
            <a:pPr algn="ctr">
              <a:defRPr/>
            </a:pPr>
            <a:r>
              <a:rPr lang="he-IL" sz="3600" dirty="0">
                <a:solidFill>
                  <a:srgbClr val="FFFFFF"/>
                </a:solidFill>
                <a:cs typeface="Arial" charset="0"/>
              </a:rPr>
              <a:t>שרותים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5334000" y="3048000"/>
            <a:ext cx="2514600" cy="381000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r">
              <a:lnSpc>
                <a:spcPct val="80000"/>
              </a:lnSpc>
            </a:pPr>
            <a:r>
              <a:rPr lang="he-IL" sz="3200"/>
              <a:t>ייצרן ראשוני</a:t>
            </a:r>
          </a:p>
        </p:txBody>
      </p:sp>
      <p:cxnSp>
        <p:nvCxnSpPr>
          <p:cNvPr id="122" name="Straight Connector 121"/>
          <p:cNvCxnSpPr/>
          <p:nvPr/>
        </p:nvCxnSpPr>
        <p:spPr bwMode="auto">
          <a:xfrm flipH="1">
            <a:off x="4419600" y="3429000"/>
            <a:ext cx="1066800" cy="15240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1" name="Straight Connector 160"/>
          <p:cNvCxnSpPr>
            <a:stCxn id="60" idx="1"/>
          </p:cNvCxnSpPr>
          <p:nvPr/>
        </p:nvCxnSpPr>
        <p:spPr bwMode="auto">
          <a:xfrm flipH="1" flipV="1">
            <a:off x="4419600" y="5105400"/>
            <a:ext cx="762000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7" name="Up Arrow 126"/>
          <p:cNvSpPr/>
          <p:nvPr/>
        </p:nvSpPr>
        <p:spPr bwMode="auto">
          <a:xfrm>
            <a:off x="2667000" y="3505200"/>
            <a:ext cx="484188" cy="6096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66" name="Up Arrow 165"/>
          <p:cNvSpPr/>
          <p:nvPr/>
        </p:nvSpPr>
        <p:spPr bwMode="auto">
          <a:xfrm>
            <a:off x="2654300" y="2857500"/>
            <a:ext cx="484188" cy="3810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533400" y="1905000"/>
            <a:ext cx="5410200" cy="533400"/>
          </a:xfrm>
          <a:prstGeom prst="rect">
            <a:avLst/>
          </a:prstGeom>
          <a:solidFill>
            <a:srgbClr val="008000">
              <a:alpha val="37000"/>
            </a:srgbClr>
          </a:solidFill>
          <a:ln w="57150" cmpd="sng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n>
                <a:solidFill>
                  <a:srgbClr val="008000"/>
                </a:solidFill>
              </a:ln>
              <a:cs typeface="Arial" charset="0"/>
            </a:endParaRP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5192713" y="5257800"/>
            <a:ext cx="1600200" cy="381000"/>
          </a:xfrm>
          <a:prstGeom prst="rect">
            <a:avLst/>
          </a:prstGeom>
          <a:noFill/>
          <a:ln w="38100" cmpd="sng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n>
                <a:solidFill>
                  <a:srgbClr val="008000"/>
                </a:solidFill>
              </a:ln>
              <a:cs typeface="Arial" charset="0"/>
            </a:endParaRP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5410200" y="3048000"/>
            <a:ext cx="2286000" cy="381000"/>
          </a:xfrm>
          <a:prstGeom prst="rect">
            <a:avLst/>
          </a:prstGeom>
          <a:noFill/>
          <a:ln w="38100" cmpd="sng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n>
                <a:solidFill>
                  <a:srgbClr val="008000"/>
                </a:solidFill>
              </a:ln>
              <a:cs typeface="Arial" charset="0"/>
            </a:endParaRPr>
          </a:p>
        </p:txBody>
      </p:sp>
      <p:sp>
        <p:nvSpPr>
          <p:cNvPr id="64" name="Up Arrow 63"/>
          <p:cNvSpPr/>
          <p:nvPr/>
        </p:nvSpPr>
        <p:spPr bwMode="auto">
          <a:xfrm>
            <a:off x="2667000" y="4464050"/>
            <a:ext cx="484188" cy="3810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5" name="Rectangle 17"/>
          <p:cNvSpPr>
            <a:spLocks noChangeArrowheads="1"/>
          </p:cNvSpPr>
          <p:nvPr/>
        </p:nvSpPr>
        <p:spPr bwMode="auto">
          <a:xfrm>
            <a:off x="-405" y="1163992"/>
            <a:ext cx="2286000" cy="609600"/>
          </a:xfrm>
          <a:prstGeom prst="rect">
            <a:avLst/>
          </a:prstGeom>
          <a:noFill/>
          <a:ln w="38100" cmpd="sng">
            <a:solidFill>
              <a:srgbClr val="FFFFFF"/>
            </a:solidFill>
            <a:miter lim="800000"/>
            <a:headEnd/>
            <a:tailEnd/>
          </a:ln>
          <a:effectLst/>
          <a:extLst/>
        </p:spPr>
        <p:txBody>
          <a:bodyPr wrap="none" tIns="0" anchor="ctr"/>
          <a:lstStyle/>
          <a:p>
            <a:pPr>
              <a:defRPr/>
            </a:pPr>
            <a:r>
              <a:rPr lang="he-IL" sz="6000" b="0" dirty="0">
                <a:ln>
                  <a:solidFill>
                    <a:srgbClr val="008000"/>
                  </a:solidFill>
                </a:ln>
                <a:solidFill>
                  <a:schemeClr val="bg1"/>
                </a:solidFill>
                <a:cs typeface="Arial" charset="0"/>
              </a:rPr>
              <a:t>םם</a:t>
            </a:r>
            <a:endParaRPr lang="en-US" sz="6000" b="0" dirty="0">
              <a:ln>
                <a:solidFill>
                  <a:srgbClr val="008000"/>
                </a:solidFill>
              </a:ln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66" name="Rectangle 17"/>
          <p:cNvSpPr>
            <a:spLocks noChangeArrowheads="1"/>
          </p:cNvSpPr>
          <p:nvPr/>
        </p:nvSpPr>
        <p:spPr bwMode="auto">
          <a:xfrm>
            <a:off x="5562600" y="4114800"/>
            <a:ext cx="2743200" cy="9906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n>
                <a:solidFill>
                  <a:srgbClr val="008000"/>
                </a:solidFill>
              </a:ln>
              <a:cs typeface="Arial" charset="0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 flipH="1" flipV="1">
            <a:off x="4648200" y="4343400"/>
            <a:ext cx="914400" cy="304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2" grpId="0" animBg="1"/>
      <p:bldP spid="42" grpId="1" animBg="1"/>
      <p:bldP spid="51" grpId="0"/>
      <p:bldP spid="50" grpId="0" animBg="1"/>
      <p:bldP spid="54" grpId="0" animBg="1"/>
      <p:bldP spid="60" grpId="0" animBg="1"/>
      <p:bldP spid="55" grpId="0" animBg="1"/>
      <p:bldP spid="53" grpId="0" animBg="1"/>
      <p:bldP spid="56" grpId="0" animBg="1"/>
      <p:bldP spid="4120" grpId="0" animBg="1"/>
      <p:bldP spid="68" grpId="0" animBg="1"/>
      <p:bldP spid="121" grpId="0" animBg="1"/>
      <p:bldP spid="156" grpId="0"/>
      <p:bldP spid="157" grpId="0"/>
      <p:bldP spid="61" grpId="0" animBg="1"/>
      <p:bldP spid="127" grpId="0" animBg="1"/>
      <p:bldP spid="166" grpId="0" animBg="1"/>
      <p:bldP spid="58" grpId="0" animBg="1"/>
      <p:bldP spid="59" grpId="0" animBg="1"/>
      <p:bldP spid="63" grpId="0" animBg="1"/>
      <p:bldP spid="64" grpId="0" animBg="1"/>
      <p:bldP spid="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-76200"/>
            <a:ext cx="9144000" cy="107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70000"/>
              </a:lnSpc>
              <a:defRPr/>
            </a:pPr>
            <a:r>
              <a:rPr lang="he-IL" sz="4400" b="0" dirty="0">
                <a:solidFill>
                  <a:srgbClr val="008000"/>
                </a:solidFill>
                <a:cs typeface="Arial" charset="0"/>
              </a:rPr>
              <a:t>חקלאות שאינה מתמירת טבע</a:t>
            </a:r>
            <a:r>
              <a:rPr lang="en-US" sz="4400" b="0" dirty="0">
                <a:solidFill>
                  <a:srgbClr val="008000"/>
                </a:solidFill>
                <a:cs typeface="Arial" charset="0"/>
              </a:rPr>
              <a:t> -</a:t>
            </a:r>
            <a:r>
              <a:rPr lang="he-IL" sz="4400" b="0" dirty="0">
                <a:solidFill>
                  <a:srgbClr val="008000"/>
                </a:solidFill>
                <a:cs typeface="Arial" charset="0"/>
              </a:rPr>
              <a:t> </a:t>
            </a:r>
          </a:p>
          <a:p>
            <a:pPr algn="ctr" rtl="1">
              <a:lnSpc>
                <a:spcPct val="70000"/>
              </a:lnSpc>
              <a:defRPr/>
            </a:pPr>
            <a:r>
              <a:rPr lang="he-IL" sz="4400" b="0" dirty="0">
                <a:solidFill>
                  <a:srgbClr val="008000"/>
                </a:solidFill>
                <a:cs typeface="Arial" charset="0"/>
              </a:rPr>
              <a:t>חקלאות </a:t>
            </a:r>
            <a:r>
              <a:rPr lang="he-IL" sz="4400" b="0" dirty="0" smtClean="0">
                <a:solidFill>
                  <a:srgbClr val="008000"/>
                </a:solidFill>
                <a:cs typeface="Arial" charset="0"/>
              </a:rPr>
              <a:t>משלבת-טבע</a:t>
            </a:r>
            <a:endParaRPr lang="he-IL" sz="44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95800" y="3810000"/>
            <a:ext cx="4492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he-IL" sz="3200"/>
              <a:t>שרותי תמיכה                    </a:t>
            </a:r>
          </a:p>
          <a:p>
            <a:pPr algn="r" eaLnBrk="1" hangingPunct="1">
              <a:lnSpc>
                <a:spcPct val="80000"/>
              </a:lnSpc>
            </a:pPr>
            <a:r>
              <a:rPr lang="he-IL" sz="3200" b="0"/>
              <a:t>שמירת איכות קרקע</a:t>
            </a:r>
          </a:p>
          <a:p>
            <a:pPr algn="r" eaLnBrk="1" hangingPunct="1">
              <a:lnSpc>
                <a:spcPct val="80000"/>
              </a:lnSpc>
            </a:pPr>
            <a:r>
              <a:rPr lang="he-IL" sz="3200" b="0"/>
              <a:t>תחזוקת מים בקרקע</a:t>
            </a:r>
          </a:p>
          <a:p>
            <a:pPr algn="r" eaLnBrk="1" hangingPunct="1">
              <a:lnSpc>
                <a:spcPct val="80000"/>
              </a:lnSpc>
            </a:pPr>
            <a:r>
              <a:rPr lang="he-IL" sz="3200" b="0"/>
              <a:t>תחזוקת מגוון ביולוגי  </a:t>
            </a:r>
          </a:p>
          <a:p>
            <a:pPr algn="r" eaLnBrk="1" hangingPunct="1">
              <a:lnSpc>
                <a:spcPct val="80000"/>
              </a:lnSpc>
            </a:pPr>
            <a:r>
              <a:rPr lang="he-IL" sz="2800" b="0"/>
              <a:t>)עמידות לשינויי אקלים(</a:t>
            </a:r>
          </a:p>
          <a:p>
            <a:pPr algn="r" eaLnBrk="1" hangingPunct="1"/>
            <a:r>
              <a:rPr lang="he-IL" sz="3200" b="0"/>
              <a:t>                          </a:t>
            </a:r>
            <a:endParaRPr lang="en-US" sz="4000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76200" y="6486525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0"/>
              <a:t>Kremen and Miles 2012 </a:t>
            </a:r>
            <a:r>
              <a:rPr lang="en-US" b="0" i="1"/>
              <a:t>Ecosystem Services in Biologically Diversified versus Conventional Farming Systems, </a:t>
            </a:r>
            <a:r>
              <a:rPr lang="en-US" b="0"/>
              <a:t>Ecology and Society 17(4): 40</a:t>
            </a:r>
            <a:endParaRPr lang="en-US"/>
          </a:p>
        </p:txBody>
      </p:sp>
      <p:sp>
        <p:nvSpPr>
          <p:cNvPr id="51207" name="TextBox 8"/>
          <p:cNvSpPr txBox="1">
            <a:spLocks noChangeArrowheads="1"/>
          </p:cNvSpPr>
          <p:nvPr/>
        </p:nvSpPr>
        <p:spPr bwMode="auto">
          <a:xfrm>
            <a:off x="-228600" y="2286000"/>
            <a:ext cx="937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b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endParaRPr lang="he-IL" sz="2400" dirty="0"/>
          </a:p>
          <a:p>
            <a:pPr algn="r" eaLnBrk="1" hangingPunct="1">
              <a:lnSpc>
                <a:spcPct val="80000"/>
              </a:lnSpc>
            </a:pPr>
            <a:r>
              <a:rPr lang="he-IL" sz="2800" b="0" dirty="0"/>
              <a:t>שרותי האספקה של חקלאות משלבת-טבע נמוכים במקצת מאלה של החקלאות </a:t>
            </a:r>
            <a:r>
              <a:rPr lang="he-IL" sz="2800" b="0" dirty="0" smtClean="0"/>
              <a:t>הקונבנציונלית </a:t>
            </a:r>
          </a:p>
          <a:p>
            <a:pPr algn="r" eaLnBrk="1" hangingPunct="1">
              <a:lnSpc>
                <a:spcPct val="80000"/>
              </a:lnSpc>
            </a:pPr>
            <a:r>
              <a:rPr lang="he-IL" sz="2800" b="0" dirty="0" smtClean="0"/>
              <a:t>ההשפעות </a:t>
            </a:r>
            <a:r>
              <a:rPr lang="he-IL" sz="2800" b="0" dirty="0"/>
              <a:t>החיצוניות </a:t>
            </a:r>
            <a:r>
              <a:rPr lang="he-IL" sz="2800" b="0" dirty="0" smtClean="0"/>
              <a:t>קטנות </a:t>
            </a:r>
            <a:r>
              <a:rPr lang="he-IL" sz="2800" b="0" dirty="0"/>
              <a:t>יותר</a:t>
            </a:r>
            <a:r>
              <a:rPr lang="he-IL" sz="2800" dirty="0"/>
              <a:t> </a:t>
            </a:r>
            <a:r>
              <a:rPr lang="he-IL" sz="2800" b="0" dirty="0"/>
              <a:t>ואספקת שאר השרותים גבוהה יותר.  אלה הם:</a:t>
            </a:r>
            <a:endParaRPr lang="en-US" sz="2800" b="0" dirty="0"/>
          </a:p>
        </p:txBody>
      </p:sp>
      <p:sp>
        <p:nvSpPr>
          <p:cNvPr id="51208" name="TextBox 1"/>
          <p:cNvSpPr txBox="1">
            <a:spLocks noChangeArrowheads="1"/>
          </p:cNvSpPr>
          <p:nvPr/>
        </p:nvSpPr>
        <p:spPr bwMode="auto">
          <a:xfrm>
            <a:off x="-77788" y="1219200"/>
            <a:ext cx="9220201" cy="99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he-IL" sz="2400" b="0" dirty="0"/>
              <a:t>בדיקת ספרות על </a:t>
            </a:r>
            <a:r>
              <a:rPr lang="he-IL" sz="2400" b="0" dirty="0" smtClean="0"/>
              <a:t>12</a:t>
            </a:r>
            <a:r>
              <a:rPr lang="en-US" sz="2400" b="0" dirty="0" smtClean="0"/>
              <a:t> </a:t>
            </a:r>
            <a:r>
              <a:rPr lang="he-IL" sz="2400" b="0" dirty="0" smtClean="0"/>
              <a:t>שרותי </a:t>
            </a:r>
            <a:r>
              <a:rPr lang="he-IL" sz="2400" b="0" dirty="0"/>
              <a:t>מערכת אקולוגית </a:t>
            </a:r>
            <a:r>
              <a:rPr lang="he-IL" sz="2400" b="0" dirty="0" smtClean="0"/>
              <a:t>במערכות חקלאיות</a:t>
            </a:r>
            <a:r>
              <a:rPr lang="he-IL" sz="2400" b="0" dirty="0" smtClean="0"/>
              <a:t> </a:t>
            </a:r>
          </a:p>
          <a:p>
            <a:pPr algn="r" eaLnBrk="1" hangingPunct="1">
              <a:lnSpc>
                <a:spcPct val="80000"/>
              </a:lnSpc>
            </a:pPr>
            <a:r>
              <a:rPr lang="he-IL" sz="2400" b="0" dirty="0" smtClean="0"/>
              <a:t>לביצוע </a:t>
            </a:r>
            <a:r>
              <a:rPr lang="he-IL" sz="2400" b="0" dirty="0"/>
              <a:t>השוואה </a:t>
            </a:r>
            <a:r>
              <a:rPr lang="he-IL" sz="2400" b="0" dirty="0" smtClean="0"/>
              <a:t>בין </a:t>
            </a:r>
            <a:r>
              <a:rPr lang="he-IL" sz="2400" b="0" dirty="0"/>
              <a:t>מצבם בחקלאות </a:t>
            </a:r>
            <a:r>
              <a:rPr lang="he-IL" sz="2400" b="0" dirty="0" smtClean="0"/>
              <a:t>קונבנציונלית </a:t>
            </a:r>
            <a:r>
              <a:rPr lang="he-IL" sz="2400" b="0" dirty="0" smtClean="0"/>
              <a:t>לבין </a:t>
            </a:r>
            <a:r>
              <a:rPr lang="he-IL" sz="2400" b="0" dirty="0"/>
              <a:t>מצבם בחקלאות </a:t>
            </a:r>
            <a:r>
              <a:rPr lang="he-IL" sz="2400" b="0" dirty="0" smtClean="0"/>
              <a:t>משלבת-טבע</a:t>
            </a:r>
            <a:r>
              <a:rPr lang="en-US" sz="2400" b="0" dirty="0"/>
              <a:t>. </a:t>
            </a:r>
            <a:r>
              <a:rPr lang="he-IL" sz="2400" b="0" dirty="0"/>
              <a:t>הממצא -</a:t>
            </a:r>
            <a:endParaRPr lang="en-US" sz="2400" b="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3810000"/>
            <a:ext cx="3959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he-IL" sz="3200"/>
              <a:t>שרותי ויסות                    </a:t>
            </a:r>
          </a:p>
          <a:p>
            <a:pPr algn="r" eaLnBrk="1" hangingPunct="1">
              <a:lnSpc>
                <a:spcPct val="80000"/>
              </a:lnSpc>
            </a:pPr>
            <a:r>
              <a:rPr lang="he-IL" sz="3200" b="0"/>
              <a:t>ויסות אקלים גלובלי </a:t>
            </a:r>
            <a:r>
              <a:rPr lang="he-IL" sz="2800" b="0"/>
              <a:t>)אצירת פחמן(</a:t>
            </a:r>
          </a:p>
          <a:p>
            <a:pPr algn="r" eaLnBrk="1" hangingPunct="1">
              <a:lnSpc>
                <a:spcPct val="80000"/>
              </a:lnSpc>
            </a:pPr>
            <a:r>
              <a:rPr lang="he-IL" sz="3200" b="0"/>
              <a:t>ויסות מזיקי חקלאות</a:t>
            </a:r>
          </a:p>
          <a:p>
            <a:pPr algn="r" eaLnBrk="1" hangingPunct="1">
              <a:lnSpc>
                <a:spcPct val="80000"/>
              </a:lnSpc>
            </a:pPr>
            <a:r>
              <a:rPr lang="he-IL" sz="3200" b="0"/>
              <a:t>האבקהֿ</a:t>
            </a:r>
            <a:endParaRPr lang="en-US" sz="4000" b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43400" y="6400800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64025" y="5791200"/>
            <a:ext cx="122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e-IL" sz="3200">
                <a:solidFill>
                  <a:srgbClr val="FF0000"/>
                </a:solidFill>
              </a:rPr>
              <a:t>כיצד?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910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dirty="0" smtClean="0">
                <a:solidFill>
                  <a:srgbClr val="3366FF"/>
                </a:solidFill>
              </a:rPr>
              <a:t>)</a:t>
            </a:r>
            <a:r>
              <a:rPr lang="he-IL" sz="2800" b="0" dirty="0" smtClean="0">
                <a:solidFill>
                  <a:srgbClr val="3366FF"/>
                </a:solidFill>
              </a:rPr>
              <a:t>צרוף של אורגנית</a:t>
            </a:r>
            <a:r>
              <a:rPr lang="he-IL" sz="2800" b="0" dirty="0">
                <a:solidFill>
                  <a:srgbClr val="3366FF"/>
                </a:solidFill>
              </a:rPr>
              <a:t>, משמרת, אקולוגית, תומכת-סביבה </a:t>
            </a:r>
            <a:r>
              <a:rPr lang="he-IL" sz="2800" b="0" dirty="0" smtClean="0">
                <a:solidFill>
                  <a:srgbClr val="3366FF"/>
                </a:solidFill>
              </a:rPr>
              <a:t>ועוד</a:t>
            </a:r>
            <a:r>
              <a:rPr lang="en-US" sz="2800" b="0" dirty="0" smtClean="0">
                <a:solidFill>
                  <a:srgbClr val="3366FF"/>
                </a:solidFill>
              </a:rPr>
              <a:t>(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51207" grpId="0"/>
      <p:bldP spid="51208" grpId="0"/>
      <p:bldP spid="10" grpId="0" build="allAtOnce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2"/>
          <p:cNvSpPr txBox="1">
            <a:spLocks noChangeArrowheads="1"/>
          </p:cNvSpPr>
          <p:nvPr/>
        </p:nvSpPr>
        <p:spPr bwMode="auto">
          <a:xfrm>
            <a:off x="3200400" y="990600"/>
            <a:ext cx="3659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he-IL" sz="2800"/>
              <a:t>בקנה המידה המקומי</a:t>
            </a:r>
          </a:p>
        </p:txBody>
      </p:sp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0" y="1419225"/>
            <a:ext cx="9144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9388" algn="r">
              <a:lnSpc>
                <a:spcPct val="80000"/>
              </a:lnSpc>
              <a:buFont typeface="Arial"/>
              <a:buChar char="•"/>
            </a:pPr>
            <a:r>
              <a:rPr lang="he-IL" sz="2400" b="0" dirty="0"/>
              <a:t>שילוב צמחים שאינם גידולים – גדרות חיות, צמחים מושכי חרקים, חורשות, שטחי מרעה</a:t>
            </a:r>
            <a:r>
              <a:rPr lang="en-US" sz="2400" b="0" dirty="0"/>
              <a:t>, </a:t>
            </a:r>
            <a:r>
              <a:rPr lang="he-IL" sz="2400" b="0" dirty="0"/>
              <a:t>מסדרונות ללא עיבוד</a:t>
            </a:r>
          </a:p>
          <a:p>
            <a:pPr marL="179388" algn="r">
              <a:lnSpc>
                <a:spcPct val="80000"/>
              </a:lnSpc>
              <a:buFont typeface="Arial" charset="0"/>
              <a:buChar char="•"/>
            </a:pPr>
            <a:r>
              <a:rPr lang="he-IL" sz="2400" b="0" dirty="0"/>
              <a:t>שילוב מקנה וברכות דגים בשטח החקלאי</a:t>
            </a:r>
          </a:p>
          <a:p>
            <a:pPr marL="179388" algn="r">
              <a:lnSpc>
                <a:spcPct val="80000"/>
              </a:lnSpc>
              <a:buFont typeface="Arial" charset="0"/>
              <a:buChar char="•"/>
            </a:pPr>
            <a:r>
              <a:rPr lang="he-IL" sz="2400" b="0" dirty="0"/>
              <a:t>שימוש במגוון אגרוביולוגי גבוה )של מינים, של זנים, ושל שונות גנטית גבוהה בזנים(</a:t>
            </a:r>
          </a:p>
          <a:p>
            <a:pPr marL="179388" algn="r">
              <a:lnSpc>
                <a:spcPct val="80000"/>
              </a:lnSpc>
              <a:buFont typeface="Arial" charset="0"/>
              <a:buChar char="•"/>
            </a:pPr>
            <a:r>
              <a:rPr lang="he-IL" sz="2400" b="0" dirty="0"/>
              <a:t>גידולים מעורבים</a:t>
            </a:r>
            <a:r>
              <a:rPr lang="en-US" sz="2400" b="0" dirty="0"/>
              <a:t> )intercropping(</a:t>
            </a:r>
            <a:endParaRPr lang="he-IL" sz="2400" b="0" dirty="0"/>
          </a:p>
        </p:txBody>
      </p:sp>
      <p:sp>
        <p:nvSpPr>
          <p:cNvPr id="52227" name="Rectangle 6"/>
          <p:cNvSpPr>
            <a:spLocks noChangeArrowheads="1"/>
          </p:cNvSpPr>
          <p:nvPr/>
        </p:nvSpPr>
        <p:spPr bwMode="auto">
          <a:xfrm>
            <a:off x="0" y="533400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Char char="•"/>
            </a:pPr>
            <a:r>
              <a:rPr lang="he-IL" sz="2400" b="0" dirty="0"/>
              <a:t>הטרוגניות נופית דינמית באמצעות העדר סינכרון מכוון במועדי זריעה, שתילה, קציר, הברה, חריש וללא-חריש</a:t>
            </a:r>
          </a:p>
          <a:p>
            <a:pPr algn="r">
              <a:lnSpc>
                <a:spcPct val="90000"/>
              </a:lnSpc>
              <a:buFont typeface="Arial" charset="0"/>
              <a:buChar char="•"/>
            </a:pPr>
            <a:r>
              <a:rPr lang="he-IL" sz="2400" b="0" dirty="0"/>
              <a:t>ערוב של גידולים חד שנתיים ורב שנתיים, עידוד דרגות שונות של סוקציה בכתמים הטבעיים והחצי-טבעיים</a:t>
            </a:r>
          </a:p>
        </p:txBody>
      </p:sp>
      <p:sp>
        <p:nvSpPr>
          <p:cNvPr id="52228" name="TextBox 7"/>
          <p:cNvSpPr txBox="1">
            <a:spLocks noChangeArrowheads="1"/>
          </p:cNvSpPr>
          <p:nvPr/>
        </p:nvSpPr>
        <p:spPr bwMode="auto">
          <a:xfrm>
            <a:off x="3200400" y="3200400"/>
            <a:ext cx="3532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he-IL" sz="2800" dirty="0"/>
              <a:t>בקנה המידה האזורי</a:t>
            </a:r>
          </a:p>
        </p:txBody>
      </p:sp>
      <p:sp>
        <p:nvSpPr>
          <p:cNvPr id="52229" name="TextBox 9"/>
          <p:cNvSpPr txBox="1">
            <a:spLocks noChangeArrowheads="1"/>
          </p:cNvSpPr>
          <p:nvPr/>
        </p:nvSpPr>
        <p:spPr bwMode="auto">
          <a:xfrm>
            <a:off x="3581400" y="4953000"/>
            <a:ext cx="3146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he-IL" sz="2800" dirty="0"/>
              <a:t>בקנה המידה בזמן</a:t>
            </a:r>
          </a:p>
        </p:txBody>
      </p:sp>
      <p:sp>
        <p:nvSpPr>
          <p:cNvPr id="52230" name="Rectangle 10"/>
          <p:cNvSpPr>
            <a:spLocks noChangeArrowheads="1"/>
          </p:cNvSpPr>
          <p:nvPr/>
        </p:nvSpPr>
        <p:spPr bwMode="auto">
          <a:xfrm>
            <a:off x="0" y="3581400"/>
            <a:ext cx="9144000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90000"/>
              </a:lnSpc>
              <a:buFont typeface="Arial" charset="0"/>
              <a:buChar char="•"/>
            </a:pPr>
            <a:r>
              <a:rPr lang="he-IL" sz="2400" b="0" dirty="0"/>
              <a:t>פסיפס של חקלאות </a:t>
            </a:r>
            <a:r>
              <a:rPr lang="he-IL" sz="2400" b="0" dirty="0" smtClean="0"/>
              <a:t>משלבת בתוכה כתמי </a:t>
            </a:r>
            <a:r>
              <a:rPr lang="he-IL" sz="2400" b="0" dirty="0"/>
              <a:t>מערכות טבעיות או טבעיות </a:t>
            </a:r>
            <a:r>
              <a:rPr lang="he-IL" sz="2400" b="0" dirty="0" smtClean="0"/>
              <a:t>למחצה </a:t>
            </a:r>
          </a:p>
          <a:p>
            <a:pPr algn="r">
              <a:lnSpc>
                <a:spcPct val="90000"/>
              </a:lnSpc>
              <a:buFont typeface="Arial" charset="0"/>
              <a:buChar char="•"/>
            </a:pPr>
            <a:r>
              <a:rPr lang="he-IL" sz="2400" b="0" dirty="0" smtClean="0"/>
              <a:t>פסיפס </a:t>
            </a:r>
            <a:r>
              <a:rPr lang="he-IL" sz="2400" b="0" dirty="0"/>
              <a:t>של כתמי גידולים מעורבים, משולבים בשטחי </a:t>
            </a:r>
            <a:r>
              <a:rPr lang="he-IL" sz="2400" b="0" dirty="0" smtClean="0"/>
              <a:t>מרעה</a:t>
            </a:r>
            <a:endParaRPr lang="he-IL" sz="2400" b="0" dirty="0"/>
          </a:p>
          <a:p>
            <a:pPr algn="r">
              <a:lnSpc>
                <a:spcPct val="90000"/>
              </a:lnSpc>
              <a:buFont typeface="Arial" charset="0"/>
              <a:buChar char="•"/>
            </a:pPr>
            <a:r>
              <a:rPr lang="he-IL" sz="2400" b="0" dirty="0" smtClean="0"/>
              <a:t>מסדרונות </a:t>
            </a:r>
            <a:r>
              <a:rPr lang="he-IL" sz="2400" b="0" dirty="0"/>
              <a:t>צומח טבעי</a:t>
            </a:r>
          </a:p>
        </p:txBody>
      </p:sp>
      <p:sp>
        <p:nvSpPr>
          <p:cNvPr id="52231" name="TextBox 1"/>
          <p:cNvSpPr txBox="1">
            <a:spLocks noChangeArrowheads="1"/>
          </p:cNvSpPr>
          <p:nvPr/>
        </p:nvSpPr>
        <p:spPr bwMode="auto">
          <a:xfrm>
            <a:off x="1846262" y="-76200"/>
            <a:ext cx="6383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he-IL" sz="2800" b="0" dirty="0"/>
              <a:t>עקרון החקלאות משלבת-טבע – </a:t>
            </a:r>
            <a:r>
              <a:rPr lang="he-IL" sz="2800" dirty="0"/>
              <a:t>הגיוון הביולוגי</a:t>
            </a:r>
            <a:endParaRPr lang="en-US" sz="2800" dirty="0"/>
          </a:p>
        </p:txBody>
      </p:sp>
      <p:sp>
        <p:nvSpPr>
          <p:cNvPr id="52232" name="TextBox 2"/>
          <p:cNvSpPr txBox="1">
            <a:spLocks noChangeArrowheads="1"/>
          </p:cNvSpPr>
          <p:nvPr/>
        </p:nvSpPr>
        <p:spPr bwMode="auto">
          <a:xfrm>
            <a:off x="2259013" y="304800"/>
            <a:ext cx="4306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400" b="0" dirty="0" smtClean="0"/>
              <a:t>Biologically </a:t>
            </a:r>
            <a:r>
              <a:rPr lang="en-US" sz="2400" b="0" dirty="0"/>
              <a:t>diversified farming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838199" y="609600"/>
            <a:ext cx="769620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he-IL" sz="2800" dirty="0" smtClean="0"/>
              <a:t>ממתן את אבדן השרותים בגין התמרת המערכות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 build="p"/>
      <p:bldP spid="52226" grpId="0" build="p"/>
      <p:bldP spid="52227" grpId="0" build="p"/>
      <p:bldP spid="52228" grpId="0" build="p"/>
      <p:bldP spid="52229" grpId="0" build="p"/>
      <p:bldP spid="52230" grpId="0" build="p"/>
      <p:bldP spid="52232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-304800" y="44450"/>
            <a:ext cx="9525000" cy="708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168275" indent="-168275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27063" indent="-2333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>
              <a:lnSpc>
                <a:spcPct val="80000"/>
              </a:lnSpc>
              <a:spcAft>
                <a:spcPct val="15000"/>
              </a:spcAft>
              <a:defRPr/>
            </a:pPr>
            <a:r>
              <a:rPr lang="he-IL" sz="3600" dirty="0" smtClean="0"/>
              <a:t>לסיכום</a:t>
            </a:r>
          </a:p>
          <a:p>
            <a:pPr marL="263525" indent="0" algn="r" rtl="1">
              <a:lnSpc>
                <a:spcPct val="90000"/>
              </a:lnSpc>
              <a:spcAft>
                <a:spcPts val="0"/>
              </a:spcAft>
              <a:defRPr/>
            </a:pPr>
            <a:r>
              <a:rPr lang="he-IL" sz="2800" dirty="0" smtClean="0">
                <a:solidFill>
                  <a:srgbClr val="663300"/>
                </a:solidFill>
              </a:rPr>
              <a:t>מערכות חקלאיות </a:t>
            </a:r>
            <a:r>
              <a:rPr lang="he-IL" sz="2800" b="0" dirty="0" smtClean="0">
                <a:solidFill>
                  <a:srgbClr val="663300"/>
                </a:solidFill>
              </a:rPr>
              <a:t>מספקות שרותי אספקה של מוצרים ביולוגיים</a:t>
            </a:r>
          </a:p>
          <a:p>
            <a:pPr marL="1716088" lvl="5" algn="r" rtl="1">
              <a:lnSpc>
                <a:spcPct val="90000"/>
              </a:lnSpc>
              <a:spcAft>
                <a:spcPts val="0"/>
              </a:spcAft>
              <a:defRPr/>
            </a:pPr>
            <a:r>
              <a:rPr lang="he-IL" sz="2800" b="0" dirty="0" smtClean="0">
                <a:solidFill>
                  <a:srgbClr val="663300"/>
                </a:solidFill>
                <a:ea typeface="ＭＳ Ｐゴシック" charset="0"/>
              </a:rPr>
              <a:t>   נעזרות לשם כך בשירותי תמיכה וויסות משלהן</a:t>
            </a:r>
          </a:p>
          <a:p>
            <a:pPr marL="176213" lvl="5" indent="-176213" algn="r" rtl="1">
              <a:lnSpc>
                <a:spcPct val="90000"/>
              </a:lnSpc>
              <a:spcAft>
                <a:spcPts val="0"/>
              </a:spcAft>
              <a:defRPr/>
            </a:pPr>
            <a:r>
              <a:rPr lang="he-IL" sz="2800" b="0" dirty="0" smtClean="0">
                <a:solidFill>
                  <a:srgbClr val="663300"/>
                </a:solidFill>
                <a:ea typeface="ＭＳ Ｐゴシック" charset="0"/>
              </a:rPr>
              <a:t>   מספקות גם שירותים נוספים, בעיקר שירותי </a:t>
            </a:r>
            <a:r>
              <a:rPr lang="he-IL" sz="2800" b="0" dirty="0" smtClean="0">
                <a:solidFill>
                  <a:srgbClr val="663300"/>
                </a:solidFill>
                <a:ea typeface="ＭＳ Ｐゴシック" charset="0"/>
              </a:rPr>
              <a:t>תרבות </a:t>
            </a:r>
          </a:p>
          <a:p>
            <a:pPr marL="176213" lvl="5" indent="-176213" algn="r" rtl="1">
              <a:lnSpc>
                <a:spcPct val="90000"/>
              </a:lnSpc>
              <a:spcAft>
                <a:spcPts val="0"/>
              </a:spcAft>
              <a:defRPr/>
            </a:pPr>
            <a:r>
              <a:rPr lang="he-IL" sz="2800" b="0" dirty="0">
                <a:solidFill>
                  <a:srgbClr val="663300"/>
                </a:solidFill>
                <a:ea typeface="ＭＳ Ｐゴシック" charset="0"/>
              </a:rPr>
              <a:t> </a:t>
            </a:r>
            <a:r>
              <a:rPr lang="he-IL" sz="2800" b="0" dirty="0" smtClean="0">
                <a:solidFill>
                  <a:srgbClr val="663300"/>
                </a:solidFill>
                <a:ea typeface="ＭＳ Ｐゴシック" charset="0"/>
              </a:rPr>
              <a:t>  </a:t>
            </a:r>
            <a:r>
              <a:rPr lang="he-IL" sz="2800" b="0" dirty="0" smtClean="0">
                <a:solidFill>
                  <a:srgbClr val="663300"/>
                </a:solidFill>
                <a:ea typeface="ＭＳ Ｐゴシック" charset="0"/>
              </a:rPr>
              <a:t>ופוטנציאל  לאספקת שרות ויסות האקלים הגלובלי</a:t>
            </a:r>
            <a:endParaRPr lang="he-IL" sz="2800" b="0" dirty="0" smtClean="0">
              <a:solidFill>
                <a:srgbClr val="663300"/>
              </a:solidFill>
              <a:ea typeface="ＭＳ Ｐゴシック" charset="0"/>
            </a:endParaRPr>
          </a:p>
          <a:p>
            <a:pPr marL="263525" indent="0" algn="r" rtl="1">
              <a:lnSpc>
                <a:spcPct val="90000"/>
              </a:lnSpc>
              <a:spcAft>
                <a:spcPts val="0"/>
              </a:spcAft>
              <a:defRPr/>
            </a:pPr>
            <a:r>
              <a:rPr lang="he-IL" sz="2800" dirty="0" smtClean="0">
                <a:solidFill>
                  <a:srgbClr val="008000"/>
                </a:solidFill>
              </a:rPr>
              <a:t>מערכות טבעיות </a:t>
            </a:r>
            <a:r>
              <a:rPr lang="he-IL" sz="2800" b="0" dirty="0" smtClean="0">
                <a:solidFill>
                  <a:srgbClr val="008000"/>
                </a:solidFill>
              </a:rPr>
              <a:t>מספקות למערכות חקלאיות:</a:t>
            </a:r>
          </a:p>
          <a:p>
            <a:pPr marL="263525" indent="0" algn="r" rtl="1">
              <a:lnSpc>
                <a:spcPct val="90000"/>
              </a:lnSpc>
              <a:spcAft>
                <a:spcPts val="0"/>
              </a:spcAft>
              <a:defRPr/>
            </a:pPr>
            <a:r>
              <a:rPr lang="he-IL" sz="2800" b="0" dirty="0" smtClean="0">
                <a:solidFill>
                  <a:srgbClr val="008000"/>
                </a:solidFill>
              </a:rPr>
              <a:t>   שרותי ויסות מים</a:t>
            </a:r>
          </a:p>
          <a:p>
            <a:pPr marL="263525" lvl="2" algn="r" rtl="1">
              <a:lnSpc>
                <a:spcPct val="90000"/>
              </a:lnSpc>
              <a:spcAft>
                <a:spcPts val="0"/>
              </a:spcAft>
              <a:defRPr/>
            </a:pPr>
            <a:r>
              <a:rPr lang="he-IL" sz="2800" b="0" dirty="0" smtClean="0">
                <a:solidFill>
                  <a:srgbClr val="008000"/>
                </a:solidFill>
                <a:ea typeface="ＭＳ Ｐゴシック" charset="0"/>
              </a:rPr>
              <a:t>   שרותי האבקה וויסות מזיקים</a:t>
            </a:r>
          </a:p>
          <a:p>
            <a:pPr marL="263525" lvl="1" indent="0" algn="r" rtl="1">
              <a:lnSpc>
                <a:spcPct val="90000"/>
              </a:lnSpc>
              <a:spcAft>
                <a:spcPts val="0"/>
              </a:spcAft>
              <a:defRPr/>
            </a:pPr>
            <a:r>
              <a:rPr lang="he-IL" sz="2800" b="0" dirty="0" smtClean="0">
                <a:solidFill>
                  <a:srgbClr val="008000"/>
                </a:solidFill>
                <a:ea typeface="ＭＳ Ｐゴシック" charset="0"/>
              </a:rPr>
              <a:t>   תומכות </a:t>
            </a:r>
            <a:r>
              <a:rPr lang="he-IL" sz="2800" b="0" dirty="0" smtClean="0">
                <a:solidFill>
                  <a:srgbClr val="008000"/>
                </a:solidFill>
                <a:ea typeface="ＭＳ Ｐゴシック" charset="0"/>
              </a:rPr>
              <a:t>ברכיבי מגוון ביולוגי המסייעים לאספקת שרותי המערכות </a:t>
            </a:r>
            <a:r>
              <a:rPr lang="he-IL" sz="2800" b="0" dirty="0" smtClean="0">
                <a:solidFill>
                  <a:srgbClr val="008000"/>
                </a:solidFill>
                <a:ea typeface="ＭＳ Ｐゴシック" charset="0"/>
              </a:rPr>
              <a:t>החקלאיות</a:t>
            </a:r>
          </a:p>
          <a:p>
            <a:pPr marL="263525" indent="0" algn="r" rtl="1">
              <a:lnSpc>
                <a:spcPct val="90000"/>
              </a:lnSpc>
              <a:spcAft>
                <a:spcPts val="0"/>
              </a:spcAft>
              <a:defRPr/>
            </a:pPr>
            <a:r>
              <a:rPr lang="he-IL" sz="2800" b="0" dirty="0" smtClean="0">
                <a:solidFill>
                  <a:srgbClr val="FF3300"/>
                </a:solidFill>
              </a:rPr>
              <a:t>ההתמרה של מערכות טבעיות לחקלאיות מתקרבת ל״גבול הפלנטרי״ של כדה״א, שמשמעה פגיעה באספקת שרותים למערכות החקלאיות עצמן ולשרותים אחרים התורמים לרווחת האדם</a:t>
            </a:r>
          </a:p>
          <a:p>
            <a:pPr marL="263525" indent="0" algn="r" rtl="1">
              <a:lnSpc>
                <a:spcPct val="90000"/>
              </a:lnSpc>
              <a:spcAft>
                <a:spcPts val="0"/>
              </a:spcAft>
              <a:defRPr/>
            </a:pPr>
            <a:r>
              <a:rPr lang="he-IL" sz="2800" b="0" dirty="0" smtClean="0">
                <a:solidFill>
                  <a:srgbClr val="3366FF"/>
                </a:solidFill>
              </a:rPr>
              <a:t>ייתכן וניתן להאיט תהליך זה על ידי קידום חקלאות </a:t>
            </a:r>
            <a:r>
              <a:rPr lang="he-IL" sz="2800" b="0" dirty="0" smtClean="0">
                <a:solidFill>
                  <a:srgbClr val="3366FF"/>
                </a:solidFill>
              </a:rPr>
              <a:t>-טבע </a:t>
            </a:r>
            <a:r>
              <a:rPr lang="he-IL" sz="2800" b="0" dirty="0" smtClean="0">
                <a:solidFill>
                  <a:srgbClr val="3366FF"/>
                </a:solidFill>
              </a:rPr>
              <a:t>בתוכה ויוצרת פסיפס של כתמי מערכות חקלאיות ומערכות טבעיות בשטחים שמתפקדים כיום כמערכות חקלאיות בלבד.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9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9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9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9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9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9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9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9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9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9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19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build="p" bldLvl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473075" y="-76200"/>
            <a:ext cx="8137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2800" dirty="0">
                <a:cs typeface="Arial" charset="0"/>
              </a:rPr>
              <a:t>התמרת מערכות מרעה טבעי למערכות חקלאיות </a:t>
            </a:r>
            <a:r>
              <a:rPr lang="en-US" sz="2800" dirty="0">
                <a:cs typeface="Arial" charset="0"/>
              </a:rPr>
              <a:t>)</a:t>
            </a:r>
            <a:r>
              <a:rPr lang="he-IL" sz="2800" dirty="0">
                <a:cs typeface="Arial" charset="0"/>
              </a:rPr>
              <a:t>חיטה( </a:t>
            </a:r>
            <a:endParaRPr lang="en-US" sz="2800" dirty="0">
              <a:cs typeface="Arial" charset="0"/>
            </a:endParaRP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4191000" y="304800"/>
            <a:ext cx="362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 rtl="1">
              <a:defRPr/>
            </a:pPr>
            <a:r>
              <a:rPr lang="he-IL" sz="2400" dirty="0">
                <a:cs typeface="Arial" charset="0"/>
              </a:rPr>
              <a:t>85 חוות בפמפס הארגנטיני</a:t>
            </a:r>
            <a:endParaRPr lang="en-US" sz="2800" dirty="0">
              <a:cs typeface="Arial" charset="0"/>
            </a:endParaRP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914400" y="5638800"/>
            <a:ext cx="472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787400" y="55626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cs typeface="Arial" charset="0"/>
              </a:rPr>
              <a:t>0    20   40   60   80  100</a:t>
            </a:r>
            <a:r>
              <a:rPr lang="he-IL" sz="3200" dirty="0">
                <a:cs typeface="Arial" charset="0"/>
              </a:rPr>
              <a:t>%</a:t>
            </a:r>
            <a:endParaRPr lang="en-US" sz="3200" dirty="0">
              <a:cs typeface="Arial" charset="0"/>
            </a:endParaRP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-304800" y="377825"/>
            <a:ext cx="112077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65000"/>
              </a:lnSpc>
              <a:defRPr/>
            </a:pPr>
            <a:endParaRPr lang="en-US" sz="2400">
              <a:cs typeface="Arial" charset="0"/>
            </a:endParaRPr>
          </a:p>
          <a:p>
            <a:pPr algn="r">
              <a:lnSpc>
                <a:spcPct val="165000"/>
              </a:lnSpc>
              <a:defRPr/>
            </a:pPr>
            <a:r>
              <a:rPr lang="en-US" sz="2400">
                <a:cs typeface="Arial" charset="0"/>
              </a:rPr>
              <a:t>3</a:t>
            </a:r>
            <a:r>
              <a:rPr lang="he-IL" sz="2400">
                <a:cs typeface="Arial" charset="0"/>
              </a:rPr>
              <a:t>5</a:t>
            </a:r>
            <a:r>
              <a:rPr lang="en-US" sz="2400">
                <a:cs typeface="Arial" charset="0"/>
              </a:rPr>
              <a:t>0</a:t>
            </a:r>
          </a:p>
          <a:p>
            <a:pPr algn="r">
              <a:lnSpc>
                <a:spcPct val="165000"/>
              </a:lnSpc>
              <a:defRPr/>
            </a:pPr>
            <a:r>
              <a:rPr lang="he-IL" sz="2400">
                <a:cs typeface="Arial" charset="0"/>
              </a:rPr>
              <a:t>30</a:t>
            </a:r>
            <a:r>
              <a:rPr lang="en-US" sz="2400">
                <a:cs typeface="Arial" charset="0"/>
              </a:rPr>
              <a:t>0</a:t>
            </a:r>
          </a:p>
          <a:p>
            <a:pPr algn="r">
              <a:lnSpc>
                <a:spcPct val="165000"/>
              </a:lnSpc>
              <a:defRPr/>
            </a:pPr>
            <a:r>
              <a:rPr lang="en-US" sz="2400">
                <a:cs typeface="Arial" charset="0"/>
              </a:rPr>
              <a:t>2</a:t>
            </a:r>
            <a:r>
              <a:rPr lang="he-IL" sz="2400">
                <a:cs typeface="Arial" charset="0"/>
              </a:rPr>
              <a:t>5</a:t>
            </a:r>
            <a:r>
              <a:rPr lang="en-US" sz="2400">
                <a:cs typeface="Arial" charset="0"/>
              </a:rPr>
              <a:t>0</a:t>
            </a:r>
          </a:p>
          <a:p>
            <a:pPr algn="r">
              <a:lnSpc>
                <a:spcPct val="165000"/>
              </a:lnSpc>
              <a:defRPr/>
            </a:pPr>
            <a:r>
              <a:rPr lang="en-US" sz="2400">
                <a:cs typeface="Arial" charset="0"/>
              </a:rPr>
              <a:t>200</a:t>
            </a:r>
          </a:p>
          <a:p>
            <a:pPr algn="r">
              <a:lnSpc>
                <a:spcPct val="165000"/>
              </a:lnSpc>
              <a:defRPr/>
            </a:pPr>
            <a:r>
              <a:rPr lang="en-US" sz="2400">
                <a:cs typeface="Arial" charset="0"/>
              </a:rPr>
              <a:t>150</a:t>
            </a:r>
          </a:p>
          <a:p>
            <a:pPr algn="r">
              <a:lnSpc>
                <a:spcPct val="165000"/>
              </a:lnSpc>
              <a:defRPr/>
            </a:pPr>
            <a:r>
              <a:rPr lang="en-US" sz="2400">
                <a:cs typeface="Arial" charset="0"/>
              </a:rPr>
              <a:t>100</a:t>
            </a:r>
          </a:p>
          <a:p>
            <a:pPr algn="r">
              <a:lnSpc>
                <a:spcPct val="165000"/>
              </a:lnSpc>
              <a:defRPr/>
            </a:pPr>
            <a:r>
              <a:rPr lang="en-US" sz="2400">
                <a:cs typeface="Arial" charset="0"/>
              </a:rPr>
              <a:t>50</a:t>
            </a:r>
          </a:p>
          <a:p>
            <a:pPr algn="r">
              <a:lnSpc>
                <a:spcPct val="165000"/>
              </a:lnSpc>
              <a:defRPr/>
            </a:pPr>
            <a:r>
              <a:rPr lang="en-US" sz="2400">
                <a:cs typeface="Arial" charset="0"/>
              </a:rPr>
              <a:t>0</a:t>
            </a:r>
          </a:p>
          <a:p>
            <a:pPr algn="r">
              <a:lnSpc>
                <a:spcPct val="165000"/>
              </a:lnSpc>
              <a:defRPr/>
            </a:pPr>
            <a:endParaRPr lang="en-US" sz="2400">
              <a:cs typeface="Arial" charset="0"/>
            </a:endParaRPr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914400" y="1295400"/>
            <a:ext cx="0" cy="4333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9384" name="Line 8"/>
          <p:cNvSpPr>
            <a:spLocks noChangeShapeType="1"/>
          </p:cNvSpPr>
          <p:nvPr/>
        </p:nvSpPr>
        <p:spPr bwMode="auto">
          <a:xfrm flipV="1">
            <a:off x="990600" y="2133600"/>
            <a:ext cx="3810000" cy="31242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22225" y="838200"/>
            <a:ext cx="142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cs typeface="Arial" charset="0"/>
              </a:rPr>
              <a:t>$/ha/</a:t>
            </a:r>
            <a:r>
              <a:rPr lang="he-IL" sz="2400" dirty="0">
                <a:cs typeface="Arial" charset="0"/>
              </a:rPr>
              <a:t>שנה</a:t>
            </a:r>
            <a:endParaRPr lang="en-US" sz="2400" dirty="0">
              <a:cs typeface="Arial" charset="0"/>
            </a:endParaRP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6096000" y="5562600"/>
            <a:ext cx="2781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2800" dirty="0">
                <a:cs typeface="Arial" charset="0"/>
              </a:rPr>
              <a:t>% שטח החקלאית</a:t>
            </a:r>
            <a:endParaRPr lang="en-US" sz="2800" dirty="0">
              <a:cs typeface="Arial" charset="0"/>
            </a:endParaRP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-152400" y="441325"/>
            <a:ext cx="1676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>
              <a:lnSpc>
                <a:spcPct val="75000"/>
              </a:lnSpc>
              <a:defRPr/>
            </a:pPr>
            <a:r>
              <a:rPr lang="he-IL" sz="2000" dirty="0">
                <a:cs typeface="Arial" charset="0"/>
              </a:rPr>
              <a:t>אומדן הערך הכלכלי</a:t>
            </a:r>
            <a:endParaRPr lang="en-US" sz="2000" dirty="0">
              <a:cs typeface="Arial" charset="0"/>
            </a:endParaRPr>
          </a:p>
        </p:txBody>
      </p:sp>
      <p:sp>
        <p:nvSpPr>
          <p:cNvPr id="229390" name="Line 14"/>
          <p:cNvSpPr>
            <a:spLocks noChangeShapeType="1"/>
          </p:cNvSpPr>
          <p:nvPr/>
        </p:nvSpPr>
        <p:spPr bwMode="auto">
          <a:xfrm>
            <a:off x="990600" y="3657600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9391" name="Line 15"/>
          <p:cNvSpPr>
            <a:spLocks noChangeShapeType="1"/>
          </p:cNvSpPr>
          <p:nvPr/>
        </p:nvSpPr>
        <p:spPr bwMode="auto">
          <a:xfrm flipV="1">
            <a:off x="2895600" y="3657600"/>
            <a:ext cx="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9392" name="Text Box 16"/>
          <p:cNvSpPr txBox="1">
            <a:spLocks noChangeArrowheads="1"/>
          </p:cNvSpPr>
          <p:nvPr/>
        </p:nvSpPr>
        <p:spPr bwMode="auto">
          <a:xfrm>
            <a:off x="5334000" y="3876675"/>
            <a:ext cx="25146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2713" indent="-112713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r" rtl="1">
              <a:lnSpc>
                <a:spcPct val="65000"/>
              </a:lnSpc>
              <a:spcAft>
                <a:spcPct val="15000"/>
              </a:spcAft>
              <a:defRPr/>
            </a:pPr>
            <a:r>
              <a:rPr lang="he-IL" sz="2400" dirty="0" smtClean="0"/>
              <a:t>החווה מאבדת מחצית מערך השירותים</a:t>
            </a:r>
          </a:p>
          <a:p>
            <a:pPr marL="0" indent="0" algn="r" rtl="1">
              <a:lnSpc>
                <a:spcPct val="65000"/>
              </a:lnSpc>
              <a:spcAft>
                <a:spcPct val="15000"/>
              </a:spcAft>
              <a:defRPr/>
            </a:pPr>
            <a:r>
              <a:rPr lang="he-IL" sz="2400" dirty="0" smtClean="0"/>
              <a:t>כאשר כ-45% מהשטח מותמר למערכת חקלאית</a:t>
            </a:r>
          </a:p>
        </p:txBody>
      </p:sp>
      <p:sp>
        <p:nvSpPr>
          <p:cNvPr id="229396" name="Text Box 20"/>
          <p:cNvSpPr txBox="1">
            <a:spLocks noChangeArrowheads="1"/>
          </p:cNvSpPr>
          <p:nvPr/>
        </p:nvSpPr>
        <p:spPr bwMode="auto">
          <a:xfrm>
            <a:off x="1066800" y="1981200"/>
            <a:ext cx="2286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60000"/>
              </a:lnSpc>
              <a:defRPr/>
            </a:pPr>
            <a:r>
              <a:rPr lang="he-IL" sz="2400" dirty="0">
                <a:solidFill>
                  <a:srgbClr val="996633"/>
                </a:solidFill>
                <a:cs typeface="Arial" charset="0"/>
              </a:rPr>
              <a:t>ערך השרותים האחרים משתי המערכות</a:t>
            </a:r>
          </a:p>
        </p:txBody>
      </p:sp>
      <p:sp>
        <p:nvSpPr>
          <p:cNvPr id="229398" name="Text Box 22"/>
          <p:cNvSpPr txBox="1">
            <a:spLocks noChangeArrowheads="1"/>
          </p:cNvSpPr>
          <p:nvPr/>
        </p:nvSpPr>
        <p:spPr bwMode="auto">
          <a:xfrm>
            <a:off x="4343400" y="1828800"/>
            <a:ext cx="198120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70000"/>
              </a:lnSpc>
              <a:defRPr/>
            </a:pPr>
            <a:r>
              <a:rPr lang="he-IL" sz="2400" dirty="0">
                <a:solidFill>
                  <a:srgbClr val="008000"/>
                </a:solidFill>
                <a:cs typeface="Arial" charset="0"/>
              </a:rPr>
              <a:t>רווח נקי משרותי אספקת מזון </a:t>
            </a:r>
          </a:p>
          <a:p>
            <a:pPr algn="r" rtl="1">
              <a:lnSpc>
                <a:spcPct val="70000"/>
              </a:lnSpc>
              <a:defRPr/>
            </a:pPr>
            <a:r>
              <a:rPr lang="he-IL" sz="2400" dirty="0">
                <a:solidFill>
                  <a:srgbClr val="008000"/>
                </a:solidFill>
                <a:cs typeface="Arial" charset="0"/>
              </a:rPr>
              <a:t>)הכנסות משתי המערכות(</a:t>
            </a:r>
          </a:p>
        </p:txBody>
      </p:sp>
      <p:sp>
        <p:nvSpPr>
          <p:cNvPr id="229400" name="Text Box 24"/>
          <p:cNvSpPr txBox="1">
            <a:spLocks noChangeArrowheads="1"/>
          </p:cNvSpPr>
          <p:nvPr/>
        </p:nvSpPr>
        <p:spPr bwMode="auto">
          <a:xfrm>
            <a:off x="2590800" y="6553200"/>
            <a:ext cx="5573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cs typeface="Arial" charset="0"/>
              </a:rPr>
              <a:t>Agricultural Systems,</a:t>
            </a:r>
            <a:r>
              <a:rPr lang="en-US" dirty="0">
                <a:cs typeface="Arial" charset="0"/>
              </a:rPr>
              <a:t>  </a:t>
            </a:r>
            <a:r>
              <a:rPr lang="en-US" dirty="0" err="1">
                <a:cs typeface="Arial" charset="0"/>
              </a:rPr>
              <a:t>Viglizzo</a:t>
            </a:r>
            <a:r>
              <a:rPr lang="en-US" dirty="0">
                <a:cs typeface="Arial" charset="0"/>
              </a:rPr>
              <a:t>, 2002</a:t>
            </a:r>
            <a:r>
              <a:rPr lang="he-IL" dirty="0">
                <a:cs typeface="Arial" charset="0"/>
              </a:rPr>
              <a:t>  </a:t>
            </a:r>
            <a:r>
              <a:rPr lang="en-US" dirty="0">
                <a:cs typeface="Arial" charset="0"/>
              </a:rPr>
              <a:t>in Cultivated Systems, MA</a:t>
            </a:r>
          </a:p>
        </p:txBody>
      </p:sp>
      <p:sp>
        <p:nvSpPr>
          <p:cNvPr id="229401" name="Freeform 25"/>
          <p:cNvSpPr>
            <a:spLocks/>
          </p:cNvSpPr>
          <p:nvPr/>
        </p:nvSpPr>
        <p:spPr bwMode="auto">
          <a:xfrm>
            <a:off x="1054100" y="1663700"/>
            <a:ext cx="3898900" cy="2451100"/>
          </a:xfrm>
          <a:custGeom>
            <a:avLst/>
            <a:gdLst>
              <a:gd name="T0" fmla="*/ 56 w 2456"/>
              <a:gd name="T1" fmla="*/ 48 h 1544"/>
              <a:gd name="T2" fmla="*/ 8 w 2456"/>
              <a:gd name="T3" fmla="*/ 48 h 1544"/>
              <a:gd name="T4" fmla="*/ 104 w 2456"/>
              <a:gd name="T5" fmla="*/ 336 h 1544"/>
              <a:gd name="T6" fmla="*/ 248 w 2456"/>
              <a:gd name="T7" fmla="*/ 624 h 1544"/>
              <a:gd name="T8" fmla="*/ 392 w 2456"/>
              <a:gd name="T9" fmla="*/ 816 h 1544"/>
              <a:gd name="T10" fmla="*/ 584 w 2456"/>
              <a:gd name="T11" fmla="*/ 960 h 1544"/>
              <a:gd name="T12" fmla="*/ 920 w 2456"/>
              <a:gd name="T13" fmla="*/ 1152 h 1544"/>
              <a:gd name="T14" fmla="*/ 1304 w 2456"/>
              <a:gd name="T15" fmla="*/ 1296 h 1544"/>
              <a:gd name="T16" fmla="*/ 1640 w 2456"/>
              <a:gd name="T17" fmla="*/ 1392 h 1544"/>
              <a:gd name="T18" fmla="*/ 1880 w 2456"/>
              <a:gd name="T19" fmla="*/ 1440 h 1544"/>
              <a:gd name="T20" fmla="*/ 2120 w 2456"/>
              <a:gd name="T21" fmla="*/ 1488 h 1544"/>
              <a:gd name="T22" fmla="*/ 2360 w 2456"/>
              <a:gd name="T23" fmla="*/ 1536 h 1544"/>
              <a:gd name="T24" fmla="*/ 2456 w 2456"/>
              <a:gd name="T25" fmla="*/ 1536 h 1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56" h="1544">
                <a:moveTo>
                  <a:pt x="56" y="48"/>
                </a:moveTo>
                <a:cubicBezTo>
                  <a:pt x="28" y="24"/>
                  <a:pt x="0" y="0"/>
                  <a:pt x="8" y="48"/>
                </a:cubicBezTo>
                <a:cubicBezTo>
                  <a:pt x="16" y="96"/>
                  <a:pt x="64" y="240"/>
                  <a:pt x="104" y="336"/>
                </a:cubicBezTo>
                <a:cubicBezTo>
                  <a:pt x="144" y="432"/>
                  <a:pt x="200" y="544"/>
                  <a:pt x="248" y="624"/>
                </a:cubicBezTo>
                <a:cubicBezTo>
                  <a:pt x="296" y="704"/>
                  <a:pt x="336" y="760"/>
                  <a:pt x="392" y="816"/>
                </a:cubicBezTo>
                <a:cubicBezTo>
                  <a:pt x="448" y="872"/>
                  <a:pt x="496" y="904"/>
                  <a:pt x="584" y="960"/>
                </a:cubicBezTo>
                <a:cubicBezTo>
                  <a:pt x="672" y="1016"/>
                  <a:pt x="800" y="1096"/>
                  <a:pt x="920" y="1152"/>
                </a:cubicBezTo>
                <a:cubicBezTo>
                  <a:pt x="1040" y="1208"/>
                  <a:pt x="1184" y="1256"/>
                  <a:pt x="1304" y="1296"/>
                </a:cubicBezTo>
                <a:cubicBezTo>
                  <a:pt x="1424" y="1336"/>
                  <a:pt x="1544" y="1368"/>
                  <a:pt x="1640" y="1392"/>
                </a:cubicBezTo>
                <a:cubicBezTo>
                  <a:pt x="1736" y="1416"/>
                  <a:pt x="1800" y="1424"/>
                  <a:pt x="1880" y="1440"/>
                </a:cubicBezTo>
                <a:cubicBezTo>
                  <a:pt x="1960" y="1456"/>
                  <a:pt x="2040" y="1472"/>
                  <a:pt x="2120" y="1488"/>
                </a:cubicBezTo>
                <a:cubicBezTo>
                  <a:pt x="2200" y="1504"/>
                  <a:pt x="2304" y="1528"/>
                  <a:pt x="2360" y="1536"/>
                </a:cubicBezTo>
                <a:cubicBezTo>
                  <a:pt x="2416" y="1544"/>
                  <a:pt x="2436" y="1540"/>
                  <a:pt x="2456" y="1536"/>
                </a:cubicBezTo>
              </a:path>
            </a:pathLst>
          </a:custGeom>
          <a:noFill/>
          <a:ln w="76200" cmpd="sng">
            <a:solidFill>
              <a:srgbClr val="9966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81000" y="5943600"/>
            <a:ext cx="5486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e-IL" sz="3200" dirty="0">
                <a:cs typeface="Arial" charset="0"/>
              </a:rPr>
              <a:t>100</a:t>
            </a:r>
            <a:r>
              <a:rPr lang="en-US" sz="3200" dirty="0">
                <a:cs typeface="Arial" charset="0"/>
              </a:rPr>
              <a:t>    </a:t>
            </a:r>
            <a:r>
              <a:rPr lang="he-IL" sz="3200" dirty="0">
                <a:cs typeface="Arial" charset="0"/>
              </a:rPr>
              <a:t>80</a:t>
            </a:r>
            <a:r>
              <a:rPr lang="en-US" sz="3200" dirty="0">
                <a:cs typeface="Arial" charset="0"/>
              </a:rPr>
              <a:t>   </a:t>
            </a:r>
            <a:r>
              <a:rPr lang="he-IL" sz="3200" dirty="0">
                <a:cs typeface="Arial" charset="0"/>
              </a:rPr>
              <a:t>6</a:t>
            </a:r>
            <a:r>
              <a:rPr lang="en-US" sz="3200" dirty="0">
                <a:cs typeface="Arial" charset="0"/>
              </a:rPr>
              <a:t>0   </a:t>
            </a:r>
            <a:r>
              <a:rPr lang="he-IL" sz="3200" dirty="0">
                <a:cs typeface="Arial" charset="0"/>
              </a:rPr>
              <a:t>4</a:t>
            </a:r>
            <a:r>
              <a:rPr lang="en-US" sz="3200" dirty="0">
                <a:cs typeface="Arial" charset="0"/>
              </a:rPr>
              <a:t>0   </a:t>
            </a:r>
            <a:r>
              <a:rPr lang="he-IL" sz="3200" dirty="0">
                <a:cs typeface="Arial" charset="0"/>
              </a:rPr>
              <a:t>2</a:t>
            </a:r>
            <a:r>
              <a:rPr lang="en-US" sz="3200" dirty="0">
                <a:cs typeface="Arial" charset="0"/>
              </a:rPr>
              <a:t>0  </a:t>
            </a:r>
            <a:r>
              <a:rPr lang="he-IL" sz="3200" dirty="0">
                <a:cs typeface="Arial" charset="0"/>
              </a:rPr>
              <a:t>  </a:t>
            </a:r>
            <a:r>
              <a:rPr lang="en-US" sz="3200" dirty="0">
                <a:cs typeface="Arial" charset="0"/>
              </a:rPr>
              <a:t>0</a:t>
            </a:r>
            <a:r>
              <a:rPr lang="he-IL" sz="3200" dirty="0">
                <a:cs typeface="Arial" charset="0"/>
              </a:rPr>
              <a:t>%</a:t>
            </a:r>
            <a:endParaRPr lang="en-US" sz="3200" dirty="0">
              <a:cs typeface="Arial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5856288" y="5943600"/>
            <a:ext cx="30591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2800" dirty="0">
                <a:cs typeface="Arial" charset="0"/>
              </a:rPr>
              <a:t>% שטח מרעה טבעי</a:t>
            </a:r>
            <a:endParaRPr lang="en-US" sz="2800" dirty="0">
              <a:cs typeface="Arial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3581400" y="838200"/>
            <a:ext cx="5334000" cy="67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12713" indent="-112713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r" rtl="1">
              <a:lnSpc>
                <a:spcPct val="65000"/>
              </a:lnSpc>
              <a:spcAft>
                <a:spcPct val="15000"/>
              </a:spcAft>
              <a:defRPr/>
            </a:pPr>
            <a:r>
              <a:rPr lang="he-IL" sz="2800" dirty="0" smtClean="0">
                <a:solidFill>
                  <a:srgbClr val="FF3300"/>
                </a:solidFill>
              </a:rPr>
              <a:t>ירידה בפוריות המערכות החקלאיות- השקעה בדישון והשקייה 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3048000" y="3962400"/>
            <a:ext cx="22098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2713" indent="-112713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rtl="1">
              <a:lnSpc>
                <a:spcPct val="65000"/>
              </a:lnSpc>
              <a:spcAft>
                <a:spcPct val="15000"/>
              </a:spcAft>
              <a:defRPr/>
            </a:pPr>
            <a:r>
              <a:rPr lang="he-IL" sz="2400" dirty="0" smtClean="0">
                <a:solidFill>
                  <a:srgbClr val="FF3300"/>
                </a:solidFill>
              </a:rPr>
              <a:t>שמירת השרותים תקטין  רווחים</a:t>
            </a:r>
          </a:p>
          <a:p>
            <a:pPr marL="0" indent="0" rtl="1">
              <a:lnSpc>
                <a:spcPct val="65000"/>
              </a:lnSpc>
              <a:spcAft>
                <a:spcPct val="15000"/>
              </a:spcAft>
              <a:defRPr/>
            </a:pPr>
            <a:r>
              <a:rPr lang="he-IL" sz="2400" dirty="0" smtClean="0">
                <a:solidFill>
                  <a:srgbClr val="FF3300"/>
                </a:solidFill>
              </a:rPr>
              <a:t>פיצוי – תשלום עבור שרותי מערכת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2600" y="838200"/>
            <a:ext cx="19177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rtl="1">
              <a:lnSpc>
                <a:spcPct val="65000"/>
              </a:lnSpc>
              <a:spcAft>
                <a:spcPct val="15000"/>
              </a:spcAft>
            </a:pPr>
            <a:r>
              <a:rPr lang="he-IL" sz="3200" dirty="0">
                <a:solidFill>
                  <a:srgbClr val="FF3300"/>
                </a:solidFill>
              </a:rPr>
              <a:t>״מידבור״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9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2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2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2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29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/>
      <p:bldP spid="229381" grpId="0"/>
      <p:bldP spid="229382" grpId="0"/>
      <p:bldP spid="229385" grpId="0"/>
      <p:bldP spid="229386" grpId="0"/>
      <p:bldP spid="229387" grpId="0"/>
      <p:bldP spid="229392" grpId="0" build="p"/>
      <p:bldP spid="229396" grpId="0"/>
      <p:bldP spid="229398" grpId="0"/>
      <p:bldP spid="29" grpId="0"/>
      <p:bldP spid="30" grpId="0"/>
      <p:bldP spid="31" grpId="0" build="p" bldLvl="2"/>
      <p:bldP spid="32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609600" y="1905000"/>
            <a:ext cx="5334000" cy="533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43200" y="623888"/>
            <a:ext cx="3429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75000"/>
              </a:lnSpc>
              <a:defRPr/>
            </a:pPr>
            <a:r>
              <a:rPr lang="he-IL" sz="6000" b="0" dirty="0">
                <a:solidFill>
                  <a:srgbClr val="008000"/>
                </a:solidFill>
                <a:cs typeface="Arial" charset="0"/>
              </a:rPr>
              <a:t>חקלאות </a:t>
            </a:r>
            <a:r>
              <a:rPr lang="he-IL" sz="5400" b="0" dirty="0">
                <a:solidFill>
                  <a:srgbClr val="008000"/>
                </a:solidFill>
                <a:cs typeface="Arial" charset="0"/>
              </a:rPr>
              <a:t>–</a:t>
            </a:r>
            <a:r>
              <a:rPr lang="en-US" sz="5400" b="0" dirty="0">
                <a:solidFill>
                  <a:srgbClr val="008000"/>
                </a:solidFill>
                <a:cs typeface="Arial" charset="0"/>
              </a:rPr>
              <a:t> </a:t>
            </a:r>
            <a:endParaRPr lang="he-IL" sz="60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124" name="TextBox 11"/>
          <p:cNvSpPr txBox="1">
            <a:spLocks noChangeArrowheads="1"/>
          </p:cNvSpPr>
          <p:nvPr/>
        </p:nvSpPr>
        <p:spPr bwMode="auto">
          <a:xfrm>
            <a:off x="76200" y="1371600"/>
            <a:ext cx="640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46800" anchor="ctr" anchorCtr="1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rtl="1" eaLnBrk="1" hangingPunct="1">
              <a:lnSpc>
                <a:spcPct val="80000"/>
              </a:lnSpc>
            </a:pPr>
            <a:r>
              <a:rPr lang="he-IL" sz="4800" b="0">
                <a:solidFill>
                  <a:schemeClr val="bg1"/>
                </a:solidFill>
              </a:rPr>
              <a:t>ספק וצרכן של שירותי</a:t>
            </a:r>
          </a:p>
          <a:p>
            <a:pPr algn="r" rtl="1" eaLnBrk="1" hangingPunct="1">
              <a:lnSpc>
                <a:spcPct val="80000"/>
              </a:lnSpc>
            </a:pPr>
            <a:r>
              <a:rPr lang="he-IL" sz="4800" b="0">
                <a:solidFill>
                  <a:schemeClr val="bg1"/>
                </a:solidFill>
              </a:rPr>
              <a:t> המערכת האקולוגית</a:t>
            </a:r>
          </a:p>
        </p:txBody>
      </p:sp>
      <p:sp>
        <p:nvSpPr>
          <p:cNvPr id="8" name="Left Arrow 7"/>
          <p:cNvSpPr/>
          <p:nvPr/>
        </p:nvSpPr>
        <p:spPr bwMode="auto">
          <a:xfrm>
            <a:off x="3124200" y="2133600"/>
            <a:ext cx="4038600" cy="48418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295400"/>
            <a:ext cx="86868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2672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ent-Up Arrow 9"/>
          <p:cNvSpPr/>
          <p:nvPr/>
        </p:nvSpPr>
        <p:spPr bwMode="auto">
          <a:xfrm>
            <a:off x="4572000" y="3733800"/>
            <a:ext cx="3657600" cy="9906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657600" y="914400"/>
            <a:ext cx="1295400" cy="5334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n>
                <a:solidFill>
                  <a:srgbClr val="008000"/>
                </a:solidFill>
              </a:ln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257800" y="914400"/>
            <a:ext cx="1295400" cy="533400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n>
                <a:solidFill>
                  <a:srgbClr val="008000"/>
                </a:solidFill>
              </a:ln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48463" y="739775"/>
            <a:ext cx="2471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e-IL" sz="4000"/>
              <a:t>החקלאית</a:t>
            </a:r>
            <a:endParaRPr lang="en-US" sz="40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90825" y="1752600"/>
            <a:ext cx="208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e-IL" sz="4000"/>
              <a:t>הטבעית</a:t>
            </a:r>
            <a:endParaRPr lang="en-US" sz="400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90588" y="1239838"/>
            <a:ext cx="6588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e-IL" sz="4800" b="0">
                <a:latin typeface="Arial Rounded MT Bold" charset="0"/>
                <a:cs typeface="Arial Rounded MT Bold" charset="0"/>
              </a:rPr>
              <a:t>המערכת האקולוגית</a:t>
            </a:r>
            <a:endParaRPr lang="en-US" sz="4800" b="0">
              <a:latin typeface="Arial Rounded MT Bold" charset="0"/>
              <a:cs typeface="Arial Rounded MT Bold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33450" y="1493838"/>
            <a:ext cx="5334000" cy="487362"/>
          </a:xfrm>
          <a:prstGeom prst="rect">
            <a:avLst/>
          </a:prstGeom>
          <a:noFill/>
          <a:ln w="38100" cmpd="sng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n>
                <a:solidFill>
                  <a:srgbClr val="008000"/>
                </a:solidFill>
              </a:ln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4543E-6 -2.22325E-6 L 0.22855 -0.174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8" y="-87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8 0.00463 L 0.02918 -0.084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8 0.01667 L 0.04168 -0.06114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9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3595E-6 -0.0183 L -0.00261 0.18573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0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9" grpId="0" animBg="1"/>
      <p:bldP spid="11" grpId="0"/>
      <p:bldP spid="11" grpId="1"/>
      <p:bldP spid="5124" grpId="0"/>
      <p:bldP spid="8" grpId="0" animBg="1"/>
      <p:bldP spid="18" grpId="0" animBg="1"/>
      <p:bldP spid="19" grpId="0" animBg="1"/>
      <p:bldP spid="13" grpId="0"/>
      <p:bldP spid="21" grpId="0"/>
      <p:bldP spid="21" grpId="1"/>
      <p:bldP spid="21" grpId="2"/>
      <p:bldP spid="22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8" name="TextBox 12"/>
          <p:cNvSpPr txBox="1">
            <a:spLocks noChangeArrowheads="1"/>
          </p:cNvSpPr>
          <p:nvPr/>
        </p:nvSpPr>
        <p:spPr bwMode="auto">
          <a:xfrm>
            <a:off x="6748463" y="742950"/>
            <a:ext cx="2471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e-IL" sz="4000"/>
              <a:t>החקלאית</a:t>
            </a:r>
            <a:endParaRPr lang="en-US" sz="4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62075"/>
            <a:ext cx="21653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560513"/>
            <a:ext cx="252095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506" name="TextBox 12"/>
          <p:cNvSpPr txBox="1">
            <a:spLocks noChangeArrowheads="1"/>
          </p:cNvSpPr>
          <p:nvPr/>
        </p:nvSpPr>
        <p:spPr bwMode="auto">
          <a:xfrm>
            <a:off x="6748463" y="762000"/>
            <a:ext cx="2471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e-IL" sz="4000"/>
              <a:t>החקלאית</a:t>
            </a:r>
            <a:endParaRPr lang="en-US" sz="4000"/>
          </a:p>
        </p:txBody>
      </p:sp>
      <p:sp>
        <p:nvSpPr>
          <p:cNvPr id="21507" name="Rectangle 66"/>
          <p:cNvSpPr>
            <a:spLocks noChangeArrowheads="1"/>
          </p:cNvSpPr>
          <p:nvPr/>
        </p:nvSpPr>
        <p:spPr bwMode="auto">
          <a:xfrm>
            <a:off x="3352800" y="4737100"/>
            <a:ext cx="2895600" cy="444500"/>
          </a:xfrm>
          <a:prstGeom prst="rect">
            <a:avLst/>
          </a:prstGeom>
          <a:solidFill>
            <a:srgbClr val="48E743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46800" anchor="ctr" anchorCtr="1"/>
          <a:lstStyle/>
          <a:p>
            <a:r>
              <a:rPr lang="he-IL" sz="4000"/>
              <a:t>מגוון ביולוגי</a:t>
            </a:r>
            <a:endParaRPr lang="en-US" sz="4000"/>
          </a:p>
        </p:txBody>
      </p:sp>
      <p:sp>
        <p:nvSpPr>
          <p:cNvPr id="8" name="TextBox 7"/>
          <p:cNvSpPr txBox="1"/>
          <p:nvPr/>
        </p:nvSpPr>
        <p:spPr>
          <a:xfrm>
            <a:off x="3124200" y="5334000"/>
            <a:ext cx="3657600" cy="609600"/>
          </a:xfrm>
          <a:prstGeom prst="rect">
            <a:avLst/>
          </a:prstGeom>
          <a:solidFill>
            <a:srgbClr val="9A5B1A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tIns="46800" bIns="0" anchor="b"/>
          <a:lstStyle/>
          <a:p>
            <a:pPr algn="r">
              <a:defRPr/>
            </a:pPr>
            <a:r>
              <a:rPr lang="he-IL" sz="4800" dirty="0">
                <a:cs typeface="Arial" charset="0"/>
              </a:rPr>
              <a:t>תשתית פיזית</a:t>
            </a:r>
            <a:endParaRPr lang="en-US" sz="4800" dirty="0">
              <a:cs typeface="Arial" charset="0"/>
            </a:endParaRP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2209800" y="3913188"/>
            <a:ext cx="4419600" cy="430212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marL="185738" indent="-185738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he-IL" sz="3600"/>
              <a:t>תהליכים אקולוגיים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228600"/>
            <a:ext cx="1600200" cy="434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rtlCol="1" anchor="ctr" anchorCtr="1"/>
          <a:lstStyle/>
          <a:p>
            <a:pPr algn="r">
              <a:defRPr/>
            </a:pPr>
            <a:r>
              <a:rPr lang="he-IL" sz="3600" dirty="0">
                <a:solidFill>
                  <a:srgbClr val="FFFFFF"/>
                </a:solidFill>
                <a:cs typeface="Arial" charset="0"/>
              </a:rPr>
              <a:t>תועלות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54450" y="3067050"/>
            <a:ext cx="1765300" cy="646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1" anchor="b">
            <a:spAutoFit/>
          </a:bodyPr>
          <a:lstStyle/>
          <a:p>
            <a:pPr algn="ctr">
              <a:defRPr/>
            </a:pPr>
            <a:r>
              <a:rPr lang="he-IL" sz="3600" dirty="0">
                <a:solidFill>
                  <a:srgbClr val="FFFFFF"/>
                </a:solidFill>
                <a:cs typeface="Arial" charset="0"/>
              </a:rPr>
              <a:t>שרותים</a:t>
            </a:r>
          </a:p>
        </p:txBody>
      </p:sp>
      <p:sp>
        <p:nvSpPr>
          <p:cNvPr id="12" name="Up Arrow 11"/>
          <p:cNvSpPr/>
          <p:nvPr/>
        </p:nvSpPr>
        <p:spPr bwMode="auto">
          <a:xfrm>
            <a:off x="4495800" y="3581400"/>
            <a:ext cx="484188" cy="3810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4483100" y="2930525"/>
            <a:ext cx="484188" cy="3810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4495800" y="4343400"/>
            <a:ext cx="484188" cy="3810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59488" y="808038"/>
            <a:ext cx="838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anchor="ctr" anchorCtr="1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he-IL" sz="3200" b="0" dirty="0"/>
              <a:t>מזון </a:t>
            </a:r>
            <a:endParaRPr lang="en-US" sz="3200" b="0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92688" y="731838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 anchorCtr="1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1800" b="0" dirty="0"/>
              <a:t>מוצרים ביולוגיים אחרים </a:t>
            </a:r>
            <a:endParaRPr lang="en-US" sz="1800" b="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6477000" y="12954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5715000" y="12954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30488" y="784225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 anchorCtr="1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800" b="0" dirty="0"/>
              <a:t>נוף כפרי</a:t>
            </a:r>
            <a:r>
              <a:rPr lang="he-IL" sz="2000" b="0" dirty="0"/>
              <a:t>, נופש, אתיקה</a:t>
            </a:r>
            <a:endParaRPr lang="en-US" sz="2000" b="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3429000" y="12954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tangle 66"/>
          <p:cNvSpPr>
            <a:spLocks noChangeArrowheads="1"/>
          </p:cNvSpPr>
          <p:nvPr/>
        </p:nvSpPr>
        <p:spPr bwMode="auto">
          <a:xfrm>
            <a:off x="3352800" y="4737100"/>
            <a:ext cx="2895600" cy="444500"/>
          </a:xfrm>
          <a:prstGeom prst="rect">
            <a:avLst/>
          </a:prstGeom>
          <a:solidFill>
            <a:srgbClr val="48E743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lIns="0" tIns="46800" rIns="0" bIns="0" anchor="b"/>
          <a:lstStyle/>
          <a:p>
            <a:pPr algn="r"/>
            <a:r>
              <a:rPr lang="he-IL" sz="4000" dirty="0"/>
              <a:t>מגוון </a:t>
            </a:r>
            <a:r>
              <a:rPr lang="he-IL" sz="2400" dirty="0"/>
              <a:t>אגרוביולוגי</a:t>
            </a:r>
            <a:endParaRPr lang="en-US" sz="2400" dirty="0"/>
          </a:p>
        </p:txBody>
      </p: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3983038" y="2667000"/>
            <a:ext cx="1447800" cy="430212"/>
          </a:xfrm>
          <a:prstGeom prst="rect">
            <a:avLst/>
          </a:prstGeom>
          <a:solidFill>
            <a:srgbClr val="CCFF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marL="185738" indent="-185738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he-IL" sz="2800">
                <a:solidFill>
                  <a:srgbClr val="660066"/>
                </a:solidFill>
              </a:rPr>
              <a:t>תמיכה</a:t>
            </a:r>
          </a:p>
        </p:txBody>
      </p: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3048000" y="3913188"/>
            <a:ext cx="2971800" cy="430212"/>
          </a:xfrm>
          <a:prstGeom prst="rect">
            <a:avLst/>
          </a:prstGeom>
          <a:solidFill>
            <a:srgbClr val="CCFF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marL="185738" indent="-185738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he-IL" sz="2800"/>
              <a:t>תהליכים תומכים</a:t>
            </a:r>
          </a:p>
        </p:txBody>
      </p:sp>
      <p:cxnSp>
        <p:nvCxnSpPr>
          <p:cNvPr id="24" name="Elbow Connector 23"/>
          <p:cNvCxnSpPr/>
          <p:nvPr/>
        </p:nvCxnSpPr>
        <p:spPr>
          <a:xfrm rot="5400000" flipH="1" flipV="1">
            <a:off x="5334000" y="1905000"/>
            <a:ext cx="762000" cy="609600"/>
          </a:xfrm>
          <a:prstGeom prst="bentConnector3">
            <a:avLst>
              <a:gd name="adj1" fmla="val 8676"/>
            </a:avLst>
          </a:prstGeom>
          <a:ln w="5715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endCxn id="28" idx="2"/>
          </p:cNvCxnSpPr>
          <p:nvPr/>
        </p:nvCxnSpPr>
        <p:spPr>
          <a:xfrm rot="16200000" flipV="1">
            <a:off x="3314700" y="1866900"/>
            <a:ext cx="685800" cy="609600"/>
          </a:xfrm>
          <a:prstGeom prst="bentConnector3">
            <a:avLst>
              <a:gd name="adj1" fmla="val 1023"/>
            </a:avLst>
          </a:prstGeom>
          <a:ln w="5715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3886200" y="2209800"/>
            <a:ext cx="1611313" cy="533400"/>
          </a:xfrm>
          <a:prstGeom prst="rect">
            <a:avLst/>
          </a:prstGeom>
          <a:solidFill>
            <a:srgbClr val="CC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he-IL" sz="1800" b="0" dirty="0"/>
              <a:t>ייצור ראשוני</a:t>
            </a:r>
          </a:p>
          <a:p>
            <a:pPr algn="ctr">
              <a:lnSpc>
                <a:spcPct val="60000"/>
              </a:lnSpc>
            </a:pPr>
            <a:r>
              <a:rPr lang="he-IL" sz="1800" b="0" dirty="0"/>
              <a:t>מיחזור חמרים</a:t>
            </a:r>
          </a:p>
          <a:p>
            <a:pPr algn="ctr">
              <a:lnSpc>
                <a:spcPct val="60000"/>
              </a:lnSpc>
            </a:pPr>
            <a:r>
              <a:rPr lang="he-IL" sz="2400" b="0" dirty="0"/>
              <a:t>בית גידול</a:t>
            </a:r>
            <a:endParaRPr lang="en-US" sz="2400" b="0" dirty="0"/>
          </a:p>
          <a:p>
            <a:pPr algn="ctr">
              <a:lnSpc>
                <a:spcPct val="60000"/>
              </a:lnSpc>
            </a:pPr>
            <a:endParaRPr lang="he-IL" sz="1800" b="0" dirty="0"/>
          </a:p>
        </p:txBody>
      </p:sp>
      <p:sp>
        <p:nvSpPr>
          <p:cNvPr id="27" name="TextBox 26"/>
          <p:cNvSpPr txBox="1"/>
          <p:nvPr/>
        </p:nvSpPr>
        <p:spPr>
          <a:xfrm>
            <a:off x="5257800" y="1570038"/>
            <a:ext cx="1419225" cy="30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46800" rtlCol="1" anchor="ctr" anchorCtr="1"/>
          <a:lstStyle/>
          <a:p>
            <a:pPr algn="r">
              <a:defRPr/>
            </a:pPr>
            <a:r>
              <a:rPr lang="he-IL" sz="2800" dirty="0">
                <a:solidFill>
                  <a:srgbClr val="660066"/>
                </a:solidFill>
              </a:rPr>
              <a:t>אספקה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67000" y="1524000"/>
            <a:ext cx="1371600" cy="30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46800" rtlCol="1" anchor="ctr" anchorCtr="1"/>
          <a:lstStyle/>
          <a:p>
            <a:pPr algn="r">
              <a:defRPr/>
            </a:pPr>
            <a:r>
              <a:rPr lang="he-IL" sz="2800" dirty="0">
                <a:solidFill>
                  <a:srgbClr val="660066"/>
                </a:solidFill>
              </a:rPr>
              <a:t>תרבות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14800" y="1905000"/>
            <a:ext cx="1143000" cy="381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rtlCol="1" anchor="b"/>
          <a:lstStyle/>
          <a:p>
            <a:pPr algn="r">
              <a:defRPr/>
            </a:pPr>
            <a:r>
              <a:rPr lang="he-IL" sz="2800" dirty="0">
                <a:solidFill>
                  <a:srgbClr val="660066"/>
                </a:solidFill>
              </a:rPr>
              <a:t>ויסות</a:t>
            </a:r>
          </a:p>
        </p:txBody>
      </p:sp>
      <p:cxnSp>
        <p:nvCxnSpPr>
          <p:cNvPr id="30" name="Elbow Connector 29"/>
          <p:cNvCxnSpPr/>
          <p:nvPr/>
        </p:nvCxnSpPr>
        <p:spPr>
          <a:xfrm flipV="1">
            <a:off x="5222875" y="1874838"/>
            <a:ext cx="568325" cy="247650"/>
          </a:xfrm>
          <a:prstGeom prst="bentConnector3">
            <a:avLst>
              <a:gd name="adj1" fmla="val 96290"/>
            </a:avLst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0800000">
            <a:off x="3581400" y="1828800"/>
            <a:ext cx="615950" cy="263525"/>
          </a:xfrm>
          <a:prstGeom prst="bentConnector3">
            <a:avLst>
              <a:gd name="adj1" fmla="val 98140"/>
            </a:avLst>
          </a:prstGeom>
          <a:ln w="38100" cmpd="sng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849688" y="1112838"/>
            <a:ext cx="1458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 anchorCtr="1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000" b="0"/>
              <a:t>סחף 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000" b="0"/>
              <a:t>אקלים מים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000" b="0"/>
              <a:t>איכות אויר</a:t>
            </a:r>
            <a:endParaRPr lang="en-US" sz="2000" b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V="1">
            <a:off x="4724400" y="1676400"/>
            <a:ext cx="0" cy="249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Snip Same Side Corner Rectangle 33"/>
          <p:cNvSpPr/>
          <p:nvPr/>
        </p:nvSpPr>
        <p:spPr>
          <a:xfrm>
            <a:off x="2630488" y="296863"/>
            <a:ext cx="4191000" cy="3352800"/>
          </a:xfrm>
          <a:prstGeom prst="snip2SameRect">
            <a:avLst/>
          </a:prstGeom>
          <a:noFill/>
          <a:ln w="5715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 rot="20482155">
            <a:off x="3221038" y="4534493"/>
            <a:ext cx="3211512" cy="652462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  <a:alpha val="67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  <a:alpha val="67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  <a:alpha val="67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he-IL" sz="6600" dirty="0">
                <a:solidFill>
                  <a:schemeClr val="tx1"/>
                </a:solidFill>
              </a:rPr>
              <a:t>הון טבעי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6" name="Parallelogram 56"/>
          <p:cNvSpPr>
            <a:spLocks noChangeArrowheads="1"/>
          </p:cNvSpPr>
          <p:nvPr/>
        </p:nvSpPr>
        <p:spPr bwMode="auto">
          <a:xfrm>
            <a:off x="2667000" y="3886200"/>
            <a:ext cx="4343400" cy="2057400"/>
          </a:xfrm>
          <a:prstGeom prst="parallelogram">
            <a:avLst>
              <a:gd name="adj" fmla="val 13879"/>
            </a:avLst>
          </a:prstGeom>
          <a:solidFill>
            <a:srgbClr val="61EC4A">
              <a:alpha val="23921"/>
            </a:srgbClr>
          </a:solidFill>
          <a:ln w="571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362075"/>
            <a:ext cx="21653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9" grpId="0"/>
      <p:bldP spid="21" grpId="0" animBg="1"/>
      <p:bldP spid="22" grpId="0" animBg="1"/>
      <p:bldP spid="23" grpId="0" animBg="1"/>
      <p:bldP spid="26" grpId="0" animBg="1"/>
      <p:bldP spid="27" grpId="0"/>
      <p:bldP spid="28" grpId="0"/>
      <p:bldP spid="29" grpId="0"/>
      <p:bldP spid="32" grpId="0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4" name="TextBox 12"/>
          <p:cNvSpPr txBox="1">
            <a:spLocks noChangeArrowheads="1"/>
          </p:cNvSpPr>
          <p:nvPr/>
        </p:nvSpPr>
        <p:spPr bwMode="auto">
          <a:xfrm>
            <a:off x="6748463" y="762000"/>
            <a:ext cx="2471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e-IL" sz="4000"/>
              <a:t>החקלאית</a:t>
            </a:r>
            <a:endParaRPr lang="en-US" sz="4000"/>
          </a:p>
        </p:txBody>
      </p:sp>
      <p:pic>
        <p:nvPicPr>
          <p:cNvPr id="23555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362075"/>
            <a:ext cx="21653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52400"/>
            <a:ext cx="4433888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3.52859E-6 L 0.10864 -0.09632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5" y="-48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Parallelogram 6"/>
          <p:cNvSpPr>
            <a:spLocks noChangeArrowheads="1"/>
          </p:cNvSpPr>
          <p:nvPr/>
        </p:nvSpPr>
        <p:spPr bwMode="auto">
          <a:xfrm>
            <a:off x="457200" y="3505200"/>
            <a:ext cx="1828800" cy="2209800"/>
          </a:xfrm>
          <a:prstGeom prst="parallelogram">
            <a:avLst>
              <a:gd name="adj" fmla="val 14384"/>
            </a:avLst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25603" name="TextBox 12"/>
          <p:cNvSpPr txBox="1">
            <a:spLocks noChangeArrowheads="1"/>
          </p:cNvSpPr>
          <p:nvPr/>
        </p:nvSpPr>
        <p:spPr bwMode="auto">
          <a:xfrm>
            <a:off x="6748463" y="762000"/>
            <a:ext cx="2471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e-IL" sz="4000"/>
              <a:t>החקלאית</a:t>
            </a:r>
            <a:endParaRPr lang="en-US" sz="4000"/>
          </a:p>
        </p:txBody>
      </p:sp>
      <p:pic>
        <p:nvPicPr>
          <p:cNvPr id="25604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362075"/>
            <a:ext cx="21653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8375"/>
            <a:ext cx="21367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7425"/>
            <a:ext cx="1981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nip Same Side Corner Rectangle 5"/>
          <p:cNvSpPr/>
          <p:nvPr/>
        </p:nvSpPr>
        <p:spPr bwMode="auto">
          <a:xfrm>
            <a:off x="2590800" y="3505200"/>
            <a:ext cx="1981200" cy="1600200"/>
          </a:xfrm>
          <a:prstGeom prst="snip2SameRect">
            <a:avLst/>
          </a:prstGeom>
          <a:solidFill>
            <a:schemeClr val="accent1">
              <a:alpha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21367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eft Arrow 16"/>
          <p:cNvSpPr/>
          <p:nvPr/>
        </p:nvSpPr>
        <p:spPr bwMode="auto">
          <a:xfrm>
            <a:off x="3608388" y="1752600"/>
            <a:ext cx="1143000" cy="6096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71600" y="1600200"/>
            <a:ext cx="2209800" cy="457200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n>
                <a:solidFill>
                  <a:srgbClr val="008000"/>
                </a:solidFill>
              </a:ln>
              <a:cs typeface="Arial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9600" y="0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75000"/>
              </a:lnSpc>
              <a:defRPr/>
            </a:pPr>
            <a:r>
              <a:rPr lang="he-IL" sz="6000" b="0" dirty="0">
                <a:solidFill>
                  <a:srgbClr val="008000"/>
                </a:solidFill>
                <a:cs typeface="Arial" charset="0"/>
              </a:rPr>
              <a:t>חקלאות </a:t>
            </a:r>
            <a:r>
              <a:rPr lang="he-IL" sz="5400" b="0" dirty="0">
                <a:solidFill>
                  <a:srgbClr val="008000"/>
                </a:solidFill>
                <a:cs typeface="Arial" charset="0"/>
              </a:rPr>
              <a:t>–</a:t>
            </a:r>
            <a:r>
              <a:rPr lang="en-US" sz="5400" b="0" dirty="0">
                <a:solidFill>
                  <a:srgbClr val="008000"/>
                </a:solidFill>
                <a:cs typeface="Arial" charset="0"/>
              </a:rPr>
              <a:t> </a:t>
            </a:r>
            <a:endParaRPr lang="he-IL" sz="60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1000" y="685800"/>
            <a:ext cx="426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he-IL" sz="360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ספק </a:t>
            </a:r>
            <a:r>
              <a:rPr lang="he-IL" sz="3600" b="0">
                <a:latin typeface="Arial Rounded MT Bold" charset="0"/>
                <a:cs typeface="Arial Rounded MT Bold" charset="0"/>
              </a:rPr>
              <a:t>של שרותי המערכת האקולוגית </a:t>
            </a:r>
            <a:r>
              <a:rPr lang="he-IL" sz="3600">
                <a:latin typeface="Arial Rounded MT Bold" charset="0"/>
                <a:cs typeface="Arial Rounded MT Bold" charset="0"/>
              </a:rPr>
              <a:t>החקלאית</a:t>
            </a:r>
            <a:endParaRPr lang="en-US" sz="3600">
              <a:latin typeface="Arial Rounded MT Bold" charset="0"/>
              <a:cs typeface="Arial Rounded MT Bold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334963" y="2286000"/>
            <a:ext cx="42370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3600"/>
              <a:t>צרכן </a:t>
            </a:r>
            <a:r>
              <a:rPr lang="he-IL" sz="3600" b="0"/>
              <a:t>של שרותי </a:t>
            </a:r>
            <a:r>
              <a:rPr lang="he-IL" sz="3600" b="0">
                <a:solidFill>
                  <a:srgbClr val="FFFFFF"/>
                </a:solidFill>
              </a:rPr>
              <a:t>המערכת האקולוגית </a:t>
            </a:r>
            <a:r>
              <a:rPr lang="he-IL" sz="3600">
                <a:solidFill>
                  <a:schemeClr val="bg1"/>
                </a:solidFill>
              </a:rPr>
              <a:t>הטבעית</a:t>
            </a:r>
            <a:endParaRPr lang="en-US" sz="3600">
              <a:solidFill>
                <a:schemeClr val="bg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 bwMode="auto">
          <a:xfrm rot="5400000">
            <a:off x="2241550" y="2165350"/>
            <a:ext cx="381000" cy="1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505200" y="4008438"/>
            <a:ext cx="838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anchor="ctr" anchorCtr="1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he-IL" sz="3200" b="0">
                <a:solidFill>
                  <a:srgbClr val="FFFFFF"/>
                </a:solidFill>
              </a:rPr>
              <a:t>מזון </a:t>
            </a:r>
            <a:endParaRPr lang="en-US" sz="3200" b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438400" y="3932238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 anchorCtr="1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1800" b="0">
                <a:solidFill>
                  <a:srgbClr val="FFFFFF"/>
                </a:solidFill>
              </a:rPr>
              <a:t>מוצרים ביולוגיים אחרים </a:t>
            </a:r>
            <a:endParaRPr lang="en-US" sz="1800" b="0">
              <a:solidFill>
                <a:srgbClr val="FFFFFF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3922713" y="44958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V="1">
            <a:off x="3160713" y="44958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6200" y="3984625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 anchorCtr="1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800" b="0">
                <a:solidFill>
                  <a:srgbClr val="FFFFFF"/>
                </a:solidFill>
              </a:rPr>
              <a:t>נוף כפרי</a:t>
            </a:r>
            <a:r>
              <a:rPr lang="he-IL" sz="2000" b="0">
                <a:solidFill>
                  <a:srgbClr val="FFFFFF"/>
                </a:solidFill>
              </a:rPr>
              <a:t>, נופש, אתיקה</a:t>
            </a:r>
            <a:endParaRPr lang="en-US" sz="2000" b="0">
              <a:solidFill>
                <a:srgbClr val="FFFFFF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874713" y="44958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Elbow Connector 42"/>
          <p:cNvCxnSpPr/>
          <p:nvPr/>
        </p:nvCxnSpPr>
        <p:spPr>
          <a:xfrm rot="5400000" flipH="1" flipV="1">
            <a:off x="2779713" y="5105400"/>
            <a:ext cx="762000" cy="609600"/>
          </a:xfrm>
          <a:prstGeom prst="bentConnector3">
            <a:avLst>
              <a:gd name="adj1" fmla="val 8676"/>
            </a:avLst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6200000" flipV="1">
            <a:off x="760413" y="5067300"/>
            <a:ext cx="685800" cy="609600"/>
          </a:xfrm>
          <a:prstGeom prst="bentConnector3">
            <a:avLst>
              <a:gd name="adj1" fmla="val 1023"/>
            </a:avLst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1330325" y="5456238"/>
            <a:ext cx="1611313" cy="533400"/>
          </a:xfrm>
          <a:prstGeom prst="rect">
            <a:avLst/>
          </a:prstGeom>
          <a:solidFill>
            <a:srgbClr val="CC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he-IL" sz="1800" b="0"/>
              <a:t>ייצור ראשוני</a:t>
            </a:r>
          </a:p>
          <a:p>
            <a:pPr algn="ctr">
              <a:lnSpc>
                <a:spcPct val="60000"/>
              </a:lnSpc>
            </a:pPr>
            <a:r>
              <a:rPr lang="he-IL" sz="1800" b="0"/>
              <a:t>מיחזור חמרים</a:t>
            </a:r>
          </a:p>
          <a:p>
            <a:pPr algn="ctr">
              <a:lnSpc>
                <a:spcPct val="60000"/>
              </a:lnSpc>
            </a:pPr>
            <a:r>
              <a:rPr lang="he-IL" sz="1800" b="0"/>
              <a:t>בית גידול</a:t>
            </a:r>
            <a:endParaRPr lang="en-US" sz="1800" b="0"/>
          </a:p>
          <a:p>
            <a:pPr algn="ctr">
              <a:lnSpc>
                <a:spcPct val="60000"/>
              </a:lnSpc>
            </a:pPr>
            <a:endParaRPr lang="he-IL" sz="1800" b="0"/>
          </a:p>
        </p:txBody>
      </p:sp>
      <p:cxnSp>
        <p:nvCxnSpPr>
          <p:cNvPr id="46" name="Elbow Connector 45"/>
          <p:cNvCxnSpPr/>
          <p:nvPr/>
        </p:nvCxnSpPr>
        <p:spPr>
          <a:xfrm flipV="1">
            <a:off x="2667000" y="5075238"/>
            <a:ext cx="568325" cy="247650"/>
          </a:xfrm>
          <a:prstGeom prst="bentConnector3">
            <a:avLst>
              <a:gd name="adj1" fmla="val 96290"/>
            </a:avLst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0800000">
            <a:off x="1027113" y="5029200"/>
            <a:ext cx="615950" cy="263525"/>
          </a:xfrm>
          <a:prstGeom prst="bentConnector3">
            <a:avLst>
              <a:gd name="adj1" fmla="val 98140"/>
            </a:avLst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295400" y="4313238"/>
            <a:ext cx="1458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 anchorCtr="1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000" b="0">
                <a:solidFill>
                  <a:srgbClr val="FFFFFF"/>
                </a:solidFill>
              </a:rPr>
              <a:t>סחף 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000" b="0">
                <a:solidFill>
                  <a:srgbClr val="FFFFFF"/>
                </a:solidFill>
              </a:rPr>
              <a:t>אקלים מים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000" b="0">
                <a:solidFill>
                  <a:srgbClr val="FFFFFF"/>
                </a:solidFill>
              </a:rPr>
              <a:t>איכות אויר</a:t>
            </a:r>
            <a:endParaRPr lang="en-US" sz="2000" b="0">
              <a:solidFill>
                <a:srgbClr val="FFFFFF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2170113" y="4876800"/>
            <a:ext cx="0" cy="249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Snip Same Side Corner Rectangle 49"/>
          <p:cNvSpPr/>
          <p:nvPr/>
        </p:nvSpPr>
        <p:spPr>
          <a:xfrm>
            <a:off x="76200" y="3497263"/>
            <a:ext cx="4191000" cy="2674937"/>
          </a:xfrm>
          <a:prstGeom prst="snip2SameRect">
            <a:avLst/>
          </a:prstGeom>
          <a:noFill/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09600" y="3489325"/>
            <a:ext cx="3048000" cy="434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rtlCol="1" anchor="ctr" anchorCtr="1"/>
          <a:lstStyle/>
          <a:p>
            <a:pPr algn="r">
              <a:lnSpc>
                <a:spcPct val="80000"/>
              </a:lnSpc>
              <a:defRPr/>
            </a:pPr>
            <a:r>
              <a:rPr lang="he-IL" sz="3600" b="0" dirty="0" smtClean="0">
                <a:solidFill>
                  <a:srgbClr val="FFFFFF"/>
                </a:solidFill>
                <a:cs typeface="Arial" charset="0"/>
              </a:rPr>
              <a:t>שרותים</a:t>
            </a:r>
            <a:endParaRPr lang="he-IL" sz="3600" b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67000" y="4770438"/>
            <a:ext cx="1419225" cy="30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46800" rtlCol="1" anchor="ctr" anchorCtr="1"/>
          <a:lstStyle/>
          <a:p>
            <a:pPr algn="r">
              <a:defRPr/>
            </a:pPr>
            <a:r>
              <a:rPr lang="he-IL" sz="2800" dirty="0">
                <a:solidFill>
                  <a:srgbClr val="FFFFFF"/>
                </a:solidFill>
              </a:rPr>
              <a:t>אספקה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200" y="4724400"/>
            <a:ext cx="1371600" cy="30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46800" rtlCol="1" anchor="ctr" anchorCtr="1"/>
          <a:lstStyle/>
          <a:p>
            <a:pPr algn="r">
              <a:defRPr/>
            </a:pPr>
            <a:r>
              <a:rPr lang="he-IL" sz="2800" dirty="0">
                <a:solidFill>
                  <a:srgbClr val="FFFFFF"/>
                </a:solidFill>
              </a:rPr>
              <a:t>תרבות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24000" y="5105400"/>
            <a:ext cx="1143000" cy="381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rtlCol="1" anchor="b"/>
          <a:lstStyle/>
          <a:p>
            <a:pPr algn="r">
              <a:defRPr/>
            </a:pPr>
            <a:r>
              <a:rPr lang="he-IL" sz="2800" dirty="0">
                <a:solidFill>
                  <a:srgbClr val="FFFFFF"/>
                </a:solidFill>
              </a:rPr>
              <a:t>ויסות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7" grpId="0" animBg="1"/>
      <p:bldP spid="19" grpId="0"/>
      <p:bldP spid="21" grpId="0"/>
      <p:bldP spid="22" grpId="0"/>
      <p:bldP spid="23" grpId="0"/>
      <p:bldP spid="35" grpId="0"/>
      <p:bldP spid="36" grpId="0"/>
      <p:bldP spid="41" grpId="0"/>
      <p:bldP spid="45" grpId="0" animBg="1"/>
      <p:bldP spid="48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0" name="TextBox 12"/>
          <p:cNvSpPr txBox="1">
            <a:spLocks noChangeArrowheads="1"/>
          </p:cNvSpPr>
          <p:nvPr/>
        </p:nvSpPr>
        <p:spPr bwMode="auto">
          <a:xfrm>
            <a:off x="6748463" y="762000"/>
            <a:ext cx="2471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e-IL" sz="4000"/>
              <a:t>החקלאית</a:t>
            </a:r>
            <a:endParaRPr lang="en-US" sz="4000"/>
          </a:p>
        </p:txBody>
      </p:sp>
      <p:pic>
        <p:nvPicPr>
          <p:cNvPr id="27651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362075"/>
            <a:ext cx="21653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8375"/>
            <a:ext cx="21367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Left Arrow 16"/>
          <p:cNvSpPr/>
          <p:nvPr/>
        </p:nvSpPr>
        <p:spPr bwMode="auto">
          <a:xfrm>
            <a:off x="3608388" y="1738313"/>
            <a:ext cx="1143000" cy="62388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Bent-Up Arrow 17"/>
          <p:cNvSpPr/>
          <p:nvPr/>
        </p:nvSpPr>
        <p:spPr bwMode="auto">
          <a:xfrm>
            <a:off x="4267200" y="3429000"/>
            <a:ext cx="2819400" cy="838200"/>
          </a:xfrm>
          <a:prstGeom prst="bentUpArrow">
            <a:avLst>
              <a:gd name="adj1" fmla="val 17508"/>
              <a:gd name="adj2" fmla="val 20901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9600" y="0"/>
            <a:ext cx="3429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75000"/>
              </a:lnSpc>
              <a:defRPr/>
            </a:pPr>
            <a:r>
              <a:rPr lang="he-IL" sz="6000" b="0" dirty="0">
                <a:solidFill>
                  <a:srgbClr val="008000"/>
                </a:solidFill>
                <a:cs typeface="Arial" charset="0"/>
              </a:rPr>
              <a:t>חקלאות </a:t>
            </a:r>
            <a:r>
              <a:rPr lang="he-IL" sz="5400" b="0" dirty="0">
                <a:solidFill>
                  <a:srgbClr val="008000"/>
                </a:solidFill>
                <a:cs typeface="Arial" charset="0"/>
              </a:rPr>
              <a:t>–</a:t>
            </a:r>
            <a:r>
              <a:rPr lang="en-US" sz="5400" b="0" dirty="0">
                <a:solidFill>
                  <a:srgbClr val="008000"/>
                </a:solidFill>
                <a:cs typeface="Arial" charset="0"/>
              </a:rPr>
              <a:t> </a:t>
            </a:r>
            <a:endParaRPr lang="he-IL" sz="60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334963" y="2286000"/>
            <a:ext cx="42370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3600"/>
              <a:t>צרכן </a:t>
            </a:r>
            <a:r>
              <a:rPr lang="he-IL" sz="3600" b="0"/>
              <a:t>של שרותי </a:t>
            </a:r>
            <a:r>
              <a:rPr lang="he-IL" sz="3600" b="0">
                <a:solidFill>
                  <a:srgbClr val="FFFFFF"/>
                </a:solidFill>
              </a:rPr>
              <a:t>המערכת האקולוגית </a:t>
            </a:r>
            <a:r>
              <a:rPr lang="he-IL" sz="3600">
                <a:solidFill>
                  <a:schemeClr val="bg1"/>
                </a:solidFill>
              </a:rPr>
              <a:t>הטבעית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05200" y="4008438"/>
            <a:ext cx="8382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anchor="ctr" anchorCtr="1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he-IL" sz="3200" b="0">
                <a:solidFill>
                  <a:srgbClr val="FFFFFF"/>
                </a:solidFill>
              </a:rPr>
              <a:t>מזון </a:t>
            </a:r>
            <a:endParaRPr lang="en-US" sz="3200" b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38400" y="3932238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 anchorCtr="1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1800" b="0">
                <a:solidFill>
                  <a:srgbClr val="FFFFFF"/>
                </a:solidFill>
              </a:rPr>
              <a:t>מוצרים ביולוגיים אחרים </a:t>
            </a:r>
            <a:endParaRPr lang="en-US" sz="1800" b="0">
              <a:solidFill>
                <a:srgbClr val="FFFFFF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3922713" y="44958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3160713" y="44958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6200" y="3984625"/>
            <a:ext cx="160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 anchorCtr="1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800" b="0">
                <a:solidFill>
                  <a:srgbClr val="FFFFFF"/>
                </a:solidFill>
              </a:rPr>
              <a:t>נוף כפרי</a:t>
            </a:r>
            <a:r>
              <a:rPr lang="he-IL" sz="2000" b="0">
                <a:solidFill>
                  <a:srgbClr val="FFFFFF"/>
                </a:solidFill>
              </a:rPr>
              <a:t>, נופש, אתיקה</a:t>
            </a:r>
            <a:endParaRPr lang="en-US" sz="2000" b="0">
              <a:solidFill>
                <a:srgbClr val="FFFFFF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874713" y="4495800"/>
            <a:ext cx="0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Elbow Connector 31"/>
          <p:cNvCxnSpPr/>
          <p:nvPr/>
        </p:nvCxnSpPr>
        <p:spPr>
          <a:xfrm rot="5400000" flipH="1" flipV="1">
            <a:off x="2779713" y="5105400"/>
            <a:ext cx="762000" cy="609600"/>
          </a:xfrm>
          <a:prstGeom prst="bentConnector3">
            <a:avLst>
              <a:gd name="adj1" fmla="val 8676"/>
            </a:avLst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rot="16200000" flipV="1">
            <a:off x="760413" y="5067300"/>
            <a:ext cx="685800" cy="609600"/>
          </a:xfrm>
          <a:prstGeom prst="bentConnector3">
            <a:avLst>
              <a:gd name="adj1" fmla="val 1023"/>
            </a:avLst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66" name="Rectangle 54"/>
          <p:cNvSpPr>
            <a:spLocks noChangeArrowheads="1"/>
          </p:cNvSpPr>
          <p:nvPr/>
        </p:nvSpPr>
        <p:spPr bwMode="auto">
          <a:xfrm>
            <a:off x="1330325" y="5456238"/>
            <a:ext cx="1611313" cy="533400"/>
          </a:xfrm>
          <a:prstGeom prst="rect">
            <a:avLst/>
          </a:prstGeom>
          <a:solidFill>
            <a:srgbClr val="CC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he-IL" sz="1800" b="0"/>
              <a:t>ייצור ראשוני</a:t>
            </a:r>
          </a:p>
          <a:p>
            <a:pPr algn="ctr">
              <a:lnSpc>
                <a:spcPct val="60000"/>
              </a:lnSpc>
            </a:pPr>
            <a:r>
              <a:rPr lang="he-IL" sz="1800" b="0"/>
              <a:t>מיחזור חמרים</a:t>
            </a:r>
          </a:p>
          <a:p>
            <a:pPr algn="ctr">
              <a:lnSpc>
                <a:spcPct val="60000"/>
              </a:lnSpc>
            </a:pPr>
            <a:r>
              <a:rPr lang="he-IL" sz="1800" b="0"/>
              <a:t>בית גידול</a:t>
            </a:r>
            <a:endParaRPr lang="en-US" sz="1800" b="0"/>
          </a:p>
          <a:p>
            <a:pPr algn="ctr">
              <a:lnSpc>
                <a:spcPct val="60000"/>
              </a:lnSpc>
            </a:pPr>
            <a:endParaRPr lang="he-IL" sz="1800" b="0"/>
          </a:p>
        </p:txBody>
      </p:sp>
      <p:cxnSp>
        <p:nvCxnSpPr>
          <p:cNvPr id="35" name="Elbow Connector 34"/>
          <p:cNvCxnSpPr/>
          <p:nvPr/>
        </p:nvCxnSpPr>
        <p:spPr>
          <a:xfrm flipV="1">
            <a:off x="2667000" y="5075238"/>
            <a:ext cx="568325" cy="247650"/>
          </a:xfrm>
          <a:prstGeom prst="bentConnector3">
            <a:avLst>
              <a:gd name="adj1" fmla="val 96290"/>
            </a:avLst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>
            <a:off x="1027113" y="5029200"/>
            <a:ext cx="615950" cy="263525"/>
          </a:xfrm>
          <a:prstGeom prst="bentConnector3">
            <a:avLst>
              <a:gd name="adj1" fmla="val 98140"/>
            </a:avLst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303338" y="4321175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anchor="ctr" anchorCtr="1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000" b="0">
                <a:solidFill>
                  <a:srgbClr val="FFFFFF"/>
                </a:solidFill>
              </a:rPr>
              <a:t>סחף 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000" b="0">
                <a:solidFill>
                  <a:srgbClr val="FFFFFF"/>
                </a:solidFill>
              </a:rPr>
              <a:t>אקלים מים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000" b="0">
                <a:solidFill>
                  <a:srgbClr val="FFFFFF"/>
                </a:solidFill>
              </a:rPr>
              <a:t>איכות אויר</a:t>
            </a:r>
            <a:endParaRPr lang="en-US" sz="2000" b="0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2170113" y="4876800"/>
            <a:ext cx="0" cy="249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Snip Same Side Corner Rectangle 39"/>
          <p:cNvSpPr/>
          <p:nvPr/>
        </p:nvSpPr>
        <p:spPr>
          <a:xfrm>
            <a:off x="76200" y="3497263"/>
            <a:ext cx="4191000" cy="2674937"/>
          </a:xfrm>
          <a:prstGeom prst="snip2SameRect">
            <a:avLst/>
          </a:prstGeom>
          <a:noFill/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33400" y="3429000"/>
            <a:ext cx="3276600" cy="434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rtlCol="1" anchor="ctr" anchorCtr="1"/>
          <a:lstStyle/>
          <a:p>
            <a:pPr algn="r">
              <a:defRPr/>
            </a:pPr>
            <a:r>
              <a:rPr lang="he-IL" sz="3600" b="0" dirty="0" smtClean="0">
                <a:solidFill>
                  <a:srgbClr val="FFFFFF"/>
                </a:solidFill>
                <a:cs typeface="Arial" charset="0"/>
              </a:rPr>
              <a:t>שרותים</a:t>
            </a:r>
            <a:endParaRPr lang="he-IL" sz="3600" b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7000" y="4770438"/>
            <a:ext cx="1419225" cy="30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46800" rtlCol="1" anchor="ctr" anchorCtr="1"/>
          <a:lstStyle/>
          <a:p>
            <a:pPr algn="r">
              <a:defRPr/>
            </a:pPr>
            <a:r>
              <a:rPr lang="he-IL" sz="2800" dirty="0">
                <a:solidFill>
                  <a:srgbClr val="FFFFFF"/>
                </a:solidFill>
              </a:rPr>
              <a:t>אספקה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200" y="4724400"/>
            <a:ext cx="1371600" cy="30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46800" rtlCol="1" anchor="ctr" anchorCtr="1"/>
          <a:lstStyle/>
          <a:p>
            <a:pPr algn="r">
              <a:defRPr/>
            </a:pPr>
            <a:r>
              <a:rPr lang="he-IL" sz="2800" dirty="0">
                <a:solidFill>
                  <a:srgbClr val="FFFFFF"/>
                </a:solidFill>
              </a:rPr>
              <a:t>תרבות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24000" y="5127625"/>
            <a:ext cx="1143000" cy="381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rtlCol="1" anchor="b"/>
          <a:lstStyle/>
          <a:p>
            <a:pPr algn="r">
              <a:defRPr/>
            </a:pPr>
            <a:r>
              <a:rPr lang="he-IL" sz="2800" dirty="0">
                <a:solidFill>
                  <a:srgbClr val="FFFFFF"/>
                </a:solidFill>
              </a:rPr>
              <a:t>ויסות</a:t>
            </a:r>
          </a:p>
        </p:txBody>
      </p:sp>
      <p:sp>
        <p:nvSpPr>
          <p:cNvPr id="27676" name="TextBox 21"/>
          <p:cNvSpPr txBox="1">
            <a:spLocks noChangeArrowheads="1"/>
          </p:cNvSpPr>
          <p:nvPr/>
        </p:nvSpPr>
        <p:spPr bwMode="auto">
          <a:xfrm>
            <a:off x="381000" y="695069"/>
            <a:ext cx="4267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he-IL" sz="3600" dirty="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ספק </a:t>
            </a:r>
            <a:r>
              <a:rPr lang="he-IL" sz="3600" b="0" dirty="0">
                <a:latin typeface="Arial Rounded MT Bold" charset="0"/>
                <a:cs typeface="Arial Rounded MT Bold" charset="0"/>
              </a:rPr>
              <a:t>של שרותי המערכת האקולוגית </a:t>
            </a:r>
            <a:r>
              <a:rPr lang="he-IL" sz="3600" dirty="0">
                <a:latin typeface="Arial Rounded MT Bold" charset="0"/>
                <a:cs typeface="Arial Rounded MT Bold" charset="0"/>
              </a:rPr>
              <a:t>החקלאית</a:t>
            </a:r>
            <a:endParaRPr lang="en-US" sz="3600" dirty="0">
              <a:latin typeface="Arial Rounded MT Bold" charset="0"/>
              <a:cs typeface="Arial Rounded MT Bold" charset="0"/>
            </a:endParaRPr>
          </a:p>
        </p:txBody>
      </p:sp>
      <p:sp>
        <p:nvSpPr>
          <p:cNvPr id="45" name="TextBox 12"/>
          <p:cNvSpPr txBox="1">
            <a:spLocks noChangeArrowheads="1"/>
          </p:cNvSpPr>
          <p:nvPr/>
        </p:nvSpPr>
        <p:spPr bwMode="auto">
          <a:xfrm>
            <a:off x="-533400" y="3810000"/>
            <a:ext cx="335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he-IL" sz="2000" b="0">
                <a:solidFill>
                  <a:srgbClr val="FFFFFF"/>
                </a:solidFill>
              </a:rPr>
              <a:t>מזיקי חקלאות </a:t>
            </a:r>
            <a:r>
              <a:rPr lang="he-IL" sz="1600" b="0">
                <a:solidFill>
                  <a:srgbClr val="FFFFFF"/>
                </a:solidFill>
              </a:rPr>
              <a:t>)</a:t>
            </a:r>
            <a:r>
              <a:rPr lang="he-IL" sz="1800" b="0">
                <a:solidFill>
                  <a:srgbClr val="FFFFFF"/>
                </a:solidFill>
              </a:rPr>
              <a:t>טורפים(</a:t>
            </a:r>
          </a:p>
          <a:p>
            <a:pPr algn="r" eaLnBrk="1" hangingPunct="1">
              <a:lnSpc>
                <a:spcPct val="70000"/>
              </a:lnSpc>
            </a:pPr>
            <a:r>
              <a:rPr lang="he-IL" sz="2000" b="0">
                <a:solidFill>
                  <a:schemeClr val="bg1"/>
                </a:solidFill>
              </a:rPr>
              <a:t>האבקה </a:t>
            </a:r>
            <a:r>
              <a:rPr lang="he-IL" sz="1800" b="0">
                <a:solidFill>
                  <a:schemeClr val="bg1"/>
                </a:solidFill>
              </a:rPr>
              <a:t>)מאביקים(</a:t>
            </a:r>
          </a:p>
          <a:p>
            <a:pPr algn="r" eaLnBrk="1" hangingPunct="1">
              <a:lnSpc>
                <a:spcPct val="70000"/>
              </a:lnSpc>
            </a:pPr>
            <a:r>
              <a:rPr lang="he-IL" sz="2000" b="0">
                <a:solidFill>
                  <a:schemeClr val="bg1"/>
                </a:solidFill>
              </a:rPr>
              <a:t>שטפונות )תכסית צומח(</a:t>
            </a:r>
          </a:p>
          <a:p>
            <a:pPr algn="r" eaLnBrk="1" hangingPunct="1">
              <a:lnSpc>
                <a:spcPct val="70000"/>
              </a:lnSpc>
            </a:pPr>
            <a:r>
              <a:rPr lang="he-IL" sz="2000" b="0">
                <a:solidFill>
                  <a:schemeClr val="bg1"/>
                </a:solidFill>
              </a:rPr>
              <a:t>סחף קרקע</a:t>
            </a:r>
          </a:p>
          <a:p>
            <a:pPr algn="r" eaLnBrk="1" hangingPunct="1">
              <a:lnSpc>
                <a:spcPct val="70000"/>
              </a:lnSpc>
            </a:pPr>
            <a:r>
              <a:rPr lang="he-IL" sz="2000" b="0">
                <a:solidFill>
                  <a:schemeClr val="bg1"/>
                </a:solidFill>
              </a:rPr>
              <a:t>אקלים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46" name="TextBox 12"/>
          <p:cNvSpPr txBox="1">
            <a:spLocks noChangeArrowheads="1"/>
          </p:cNvSpPr>
          <p:nvPr/>
        </p:nvSpPr>
        <p:spPr bwMode="auto">
          <a:xfrm>
            <a:off x="4241542" y="4267200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400" b="0" dirty="0">
                <a:solidFill>
                  <a:srgbClr val="FFFFFF"/>
                </a:solidFill>
              </a:rPr>
              <a:t>מופקים בקנה המידה </a:t>
            </a:r>
            <a:r>
              <a:rPr lang="he-IL" sz="2400" dirty="0">
                <a:solidFill>
                  <a:srgbClr val="FFFFFF"/>
                </a:solidFill>
              </a:rPr>
              <a:t>המקומי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400" b="0" dirty="0">
                <a:solidFill>
                  <a:srgbClr val="FFFFFF"/>
                </a:solidFill>
              </a:rPr>
              <a:t>תועלתם </a:t>
            </a:r>
            <a:r>
              <a:rPr lang="he-IL" sz="2400" b="0" dirty="0" smtClean="0">
                <a:solidFill>
                  <a:srgbClr val="FFFFFF"/>
                </a:solidFill>
              </a:rPr>
              <a:t>מיידית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1725" y="4605338"/>
            <a:ext cx="903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e-IL" sz="2000">
                <a:solidFill>
                  <a:srgbClr val="FFFFFF"/>
                </a:solidFill>
              </a:rPr>
              <a:t>מקומי</a:t>
            </a:r>
            <a:endParaRPr lang="en-US" sz="1600">
              <a:solidFill>
                <a:srgbClr val="FFFFFF"/>
              </a:solidFill>
            </a:endParaRPr>
          </a:p>
        </p:txBody>
      </p:sp>
      <p:cxnSp>
        <p:nvCxnSpPr>
          <p:cNvPr id="47" name="Elbow Connector 46"/>
          <p:cNvCxnSpPr/>
          <p:nvPr/>
        </p:nvCxnSpPr>
        <p:spPr bwMode="auto">
          <a:xfrm rot="5400000">
            <a:off x="2241550" y="2165350"/>
            <a:ext cx="381000" cy="1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8" grpId="0"/>
      <p:bldP spid="42" grpId="0"/>
      <p:bldP spid="43" grpId="0"/>
      <p:bldP spid="44" grpId="0"/>
      <p:bldP spid="45" grpId="0"/>
      <p:bldP spid="4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8" name="TextBox 12"/>
          <p:cNvSpPr txBox="1">
            <a:spLocks noChangeArrowheads="1"/>
          </p:cNvSpPr>
          <p:nvPr/>
        </p:nvSpPr>
        <p:spPr bwMode="auto">
          <a:xfrm>
            <a:off x="6748463" y="762000"/>
            <a:ext cx="2471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e-IL" sz="4000"/>
              <a:t>החקלאית</a:t>
            </a:r>
            <a:endParaRPr lang="en-US" sz="4000"/>
          </a:p>
        </p:txBody>
      </p:sp>
      <p:pic>
        <p:nvPicPr>
          <p:cNvPr id="29699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1362075"/>
            <a:ext cx="21653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8375"/>
            <a:ext cx="21367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7" name="Left Arrow 16"/>
          <p:cNvSpPr/>
          <p:nvPr/>
        </p:nvSpPr>
        <p:spPr bwMode="auto">
          <a:xfrm>
            <a:off x="3608388" y="1738313"/>
            <a:ext cx="1143000" cy="62388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Bent-Up Arrow 17"/>
          <p:cNvSpPr/>
          <p:nvPr/>
        </p:nvSpPr>
        <p:spPr bwMode="auto">
          <a:xfrm>
            <a:off x="4267200" y="3429000"/>
            <a:ext cx="2819400" cy="838200"/>
          </a:xfrm>
          <a:prstGeom prst="bentUpArrow">
            <a:avLst>
              <a:gd name="adj1" fmla="val 17508"/>
              <a:gd name="adj2" fmla="val 20901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09600" y="0"/>
            <a:ext cx="3429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lnSpc>
                <a:spcPct val="75000"/>
              </a:lnSpc>
              <a:defRPr/>
            </a:pPr>
            <a:r>
              <a:rPr lang="he-IL" sz="6000" b="0" dirty="0">
                <a:solidFill>
                  <a:srgbClr val="008000"/>
                </a:solidFill>
                <a:cs typeface="Arial" charset="0"/>
              </a:rPr>
              <a:t>חקלאות </a:t>
            </a:r>
            <a:r>
              <a:rPr lang="he-IL" sz="5400" b="0" dirty="0">
                <a:solidFill>
                  <a:srgbClr val="008000"/>
                </a:solidFill>
                <a:cs typeface="Arial" charset="0"/>
              </a:rPr>
              <a:t>–</a:t>
            </a:r>
            <a:r>
              <a:rPr lang="en-US" sz="5400" b="0" dirty="0">
                <a:solidFill>
                  <a:srgbClr val="008000"/>
                </a:solidFill>
                <a:cs typeface="Arial" charset="0"/>
              </a:rPr>
              <a:t> </a:t>
            </a:r>
            <a:endParaRPr lang="he-IL" sz="6000" b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334963" y="2286000"/>
            <a:ext cx="42370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3600"/>
              <a:t>צרכן </a:t>
            </a:r>
            <a:r>
              <a:rPr lang="he-IL" sz="3600" b="0"/>
              <a:t>של שרותי </a:t>
            </a:r>
            <a:r>
              <a:rPr lang="he-IL" sz="3600" b="0">
                <a:solidFill>
                  <a:srgbClr val="FFFFFF"/>
                </a:solidFill>
              </a:rPr>
              <a:t>המערכת האקולוגית </a:t>
            </a:r>
            <a:r>
              <a:rPr lang="he-IL" sz="3600">
                <a:solidFill>
                  <a:schemeClr val="bg1"/>
                </a:solidFill>
              </a:rPr>
              <a:t>הטבעית</a:t>
            </a:r>
            <a:endParaRPr lang="en-US" sz="3600">
              <a:solidFill>
                <a:schemeClr val="bg1"/>
              </a:solidFill>
            </a:endParaRPr>
          </a:p>
        </p:txBody>
      </p:sp>
      <p:cxnSp>
        <p:nvCxnSpPr>
          <p:cNvPr id="32" name="Elbow Connector 31"/>
          <p:cNvCxnSpPr/>
          <p:nvPr/>
        </p:nvCxnSpPr>
        <p:spPr>
          <a:xfrm rot="5400000" flipH="1" flipV="1">
            <a:off x="2779713" y="5105400"/>
            <a:ext cx="762000" cy="609600"/>
          </a:xfrm>
          <a:prstGeom prst="bentConnector3">
            <a:avLst>
              <a:gd name="adj1" fmla="val 8676"/>
            </a:avLst>
          </a:prstGeom>
          <a:ln w="5715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7" name="Rectangle 54"/>
          <p:cNvSpPr>
            <a:spLocks noChangeArrowheads="1"/>
          </p:cNvSpPr>
          <p:nvPr/>
        </p:nvSpPr>
        <p:spPr bwMode="auto">
          <a:xfrm>
            <a:off x="1330325" y="5456238"/>
            <a:ext cx="1611313" cy="533400"/>
          </a:xfrm>
          <a:prstGeom prst="rect">
            <a:avLst/>
          </a:prstGeom>
          <a:solidFill>
            <a:srgbClr val="CCFF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60000"/>
              </a:lnSpc>
            </a:pPr>
            <a:r>
              <a:rPr lang="he-IL" sz="1800" b="0"/>
              <a:t>ייצור ראשוני</a:t>
            </a:r>
          </a:p>
          <a:p>
            <a:pPr algn="ctr">
              <a:lnSpc>
                <a:spcPct val="60000"/>
              </a:lnSpc>
            </a:pPr>
            <a:r>
              <a:rPr lang="he-IL" sz="1800" b="0"/>
              <a:t>מיחזור חמרים</a:t>
            </a:r>
          </a:p>
          <a:p>
            <a:pPr algn="ctr">
              <a:lnSpc>
                <a:spcPct val="60000"/>
              </a:lnSpc>
            </a:pPr>
            <a:r>
              <a:rPr lang="he-IL" sz="1800" b="0"/>
              <a:t>בית גידול</a:t>
            </a:r>
            <a:endParaRPr lang="en-US" sz="1800" b="0"/>
          </a:p>
          <a:p>
            <a:pPr algn="ctr">
              <a:lnSpc>
                <a:spcPct val="60000"/>
              </a:lnSpc>
            </a:pPr>
            <a:endParaRPr lang="he-IL" sz="1800" b="0"/>
          </a:p>
        </p:txBody>
      </p:sp>
      <p:cxnSp>
        <p:nvCxnSpPr>
          <p:cNvPr id="35" name="Elbow Connector 34"/>
          <p:cNvCxnSpPr/>
          <p:nvPr/>
        </p:nvCxnSpPr>
        <p:spPr>
          <a:xfrm flipV="1">
            <a:off x="2667000" y="5075238"/>
            <a:ext cx="568325" cy="247650"/>
          </a:xfrm>
          <a:prstGeom prst="bentConnector3">
            <a:avLst>
              <a:gd name="adj1" fmla="val 96290"/>
            </a:avLst>
          </a:prstGeom>
          <a:ln w="381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 flipV="1">
            <a:off x="2170113" y="4876800"/>
            <a:ext cx="0" cy="2492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Snip Same Side Corner Rectangle 39"/>
          <p:cNvSpPr/>
          <p:nvPr/>
        </p:nvSpPr>
        <p:spPr>
          <a:xfrm>
            <a:off x="76200" y="3497263"/>
            <a:ext cx="4191000" cy="2674937"/>
          </a:xfrm>
          <a:prstGeom prst="snip2SameRect">
            <a:avLst/>
          </a:prstGeom>
          <a:noFill/>
          <a:ln w="5715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33400" y="3429000"/>
            <a:ext cx="3276600" cy="434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rtlCol="1" anchor="ctr" anchorCtr="1"/>
          <a:lstStyle/>
          <a:p>
            <a:pPr algn="r">
              <a:defRPr/>
            </a:pPr>
            <a:r>
              <a:rPr lang="he-IL" sz="3600" b="0" dirty="0" smtClean="0">
                <a:solidFill>
                  <a:srgbClr val="FFFFFF"/>
                </a:solidFill>
                <a:cs typeface="Arial" charset="0"/>
              </a:rPr>
              <a:t>שרותים</a:t>
            </a:r>
            <a:endParaRPr lang="he-IL" sz="3600" b="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7000" y="4770438"/>
            <a:ext cx="1419225" cy="30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46800" rtlCol="1" anchor="ctr" anchorCtr="1"/>
          <a:lstStyle/>
          <a:p>
            <a:pPr algn="r">
              <a:defRPr/>
            </a:pPr>
            <a:r>
              <a:rPr lang="he-IL" dirty="0">
                <a:solidFill>
                  <a:srgbClr val="FFFFFF"/>
                </a:solidFill>
              </a:rPr>
              <a:t>אספקה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235075" y="5029200"/>
            <a:ext cx="1600200" cy="533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rtlCol="1" anchor="b"/>
          <a:lstStyle/>
          <a:p>
            <a:pPr algn="r">
              <a:defRPr/>
            </a:pPr>
            <a:r>
              <a:rPr lang="he-IL" sz="4000" dirty="0">
                <a:solidFill>
                  <a:srgbClr val="FFFFFF"/>
                </a:solidFill>
              </a:rPr>
              <a:t>ויסות</a:t>
            </a:r>
          </a:p>
        </p:txBody>
      </p:sp>
      <p:sp>
        <p:nvSpPr>
          <p:cNvPr id="29714" name="TextBox 21"/>
          <p:cNvSpPr txBox="1">
            <a:spLocks noChangeArrowheads="1"/>
          </p:cNvSpPr>
          <p:nvPr/>
        </p:nvSpPr>
        <p:spPr bwMode="auto">
          <a:xfrm>
            <a:off x="381000" y="644525"/>
            <a:ext cx="4267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he-IL" sz="3600">
                <a:solidFill>
                  <a:srgbClr val="000000"/>
                </a:solidFill>
                <a:latin typeface="Arial Rounded MT Bold" charset="0"/>
                <a:cs typeface="Arial Rounded MT Bold" charset="0"/>
              </a:rPr>
              <a:t>ספק </a:t>
            </a:r>
            <a:r>
              <a:rPr lang="he-IL" sz="3600" b="0">
                <a:latin typeface="Arial Rounded MT Bold" charset="0"/>
                <a:cs typeface="Arial Rounded MT Bold" charset="0"/>
              </a:rPr>
              <a:t>של שרותי המערכת האקולוגית </a:t>
            </a:r>
            <a:r>
              <a:rPr lang="he-IL" sz="3600">
                <a:latin typeface="Arial Rounded MT Bold" charset="0"/>
                <a:cs typeface="Arial Rounded MT Bold" charset="0"/>
              </a:rPr>
              <a:t>החקלאית</a:t>
            </a:r>
            <a:endParaRPr lang="en-US" sz="3600">
              <a:latin typeface="Arial Rounded MT Bold" charset="0"/>
              <a:cs typeface="Arial Rounded MT Bold" charset="0"/>
            </a:endParaRPr>
          </a:p>
        </p:txBody>
      </p:sp>
      <p:sp>
        <p:nvSpPr>
          <p:cNvPr id="45" name="TextBox 12"/>
          <p:cNvSpPr txBox="1">
            <a:spLocks noChangeArrowheads="1"/>
          </p:cNvSpPr>
          <p:nvPr/>
        </p:nvSpPr>
        <p:spPr bwMode="auto">
          <a:xfrm>
            <a:off x="0" y="3810000"/>
            <a:ext cx="281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r>
              <a:rPr lang="he-IL" sz="2000" b="0">
                <a:solidFill>
                  <a:srgbClr val="FFFFFF"/>
                </a:solidFill>
              </a:rPr>
              <a:t>מזיקי חקלאות </a:t>
            </a:r>
            <a:r>
              <a:rPr lang="he-IL" sz="1600" b="0">
                <a:solidFill>
                  <a:srgbClr val="FFFFFF"/>
                </a:solidFill>
              </a:rPr>
              <a:t>)</a:t>
            </a:r>
            <a:r>
              <a:rPr lang="he-IL" sz="1800" b="0">
                <a:solidFill>
                  <a:srgbClr val="FFFFFF"/>
                </a:solidFill>
              </a:rPr>
              <a:t>טורפים(</a:t>
            </a:r>
          </a:p>
          <a:p>
            <a:pPr algn="r" eaLnBrk="1" hangingPunct="1">
              <a:lnSpc>
                <a:spcPct val="70000"/>
              </a:lnSpc>
            </a:pPr>
            <a:r>
              <a:rPr lang="he-IL" sz="2000" b="0">
                <a:solidFill>
                  <a:schemeClr val="bg1"/>
                </a:solidFill>
              </a:rPr>
              <a:t>האבקה </a:t>
            </a:r>
            <a:r>
              <a:rPr lang="he-IL" sz="1800" b="0">
                <a:solidFill>
                  <a:schemeClr val="bg1"/>
                </a:solidFill>
              </a:rPr>
              <a:t>)מאביקים(</a:t>
            </a:r>
          </a:p>
          <a:p>
            <a:pPr algn="r" eaLnBrk="1" hangingPunct="1">
              <a:lnSpc>
                <a:spcPct val="70000"/>
              </a:lnSpc>
            </a:pPr>
            <a:r>
              <a:rPr lang="he-IL" sz="2000" b="0">
                <a:solidFill>
                  <a:schemeClr val="bg1"/>
                </a:solidFill>
              </a:rPr>
              <a:t>שטפונות )תכסית צומח(</a:t>
            </a:r>
          </a:p>
          <a:p>
            <a:pPr algn="r" eaLnBrk="1" hangingPunct="1">
              <a:lnSpc>
                <a:spcPct val="70000"/>
              </a:lnSpc>
            </a:pPr>
            <a:r>
              <a:rPr lang="he-IL" sz="2000" b="0">
                <a:solidFill>
                  <a:schemeClr val="bg1"/>
                </a:solidFill>
              </a:rPr>
              <a:t>סחף קרקע</a:t>
            </a:r>
          </a:p>
          <a:p>
            <a:pPr algn="r" eaLnBrk="1" hangingPunct="1">
              <a:lnSpc>
                <a:spcPct val="70000"/>
              </a:lnSpc>
            </a:pPr>
            <a:r>
              <a:rPr lang="he-IL" sz="2000" b="0">
                <a:solidFill>
                  <a:schemeClr val="bg1"/>
                </a:solidFill>
              </a:rPr>
              <a:t>אקלים</a:t>
            </a:r>
            <a:endParaRPr lang="en-US" sz="1800" b="0">
              <a:solidFill>
                <a:schemeClr val="bg1"/>
              </a:solidFill>
            </a:endParaRPr>
          </a:p>
        </p:txBody>
      </p:sp>
      <p:sp>
        <p:nvSpPr>
          <p:cNvPr id="29716" name="TextBox 12"/>
          <p:cNvSpPr txBox="1">
            <a:spLocks noChangeArrowheads="1"/>
          </p:cNvSpPr>
          <p:nvPr/>
        </p:nvSpPr>
        <p:spPr bwMode="auto">
          <a:xfrm>
            <a:off x="4241542" y="4267200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400" b="0" dirty="0">
                <a:solidFill>
                  <a:srgbClr val="FFFFFF"/>
                </a:solidFill>
              </a:rPr>
              <a:t>מופקים בקנה המידה </a:t>
            </a:r>
            <a:r>
              <a:rPr lang="he-IL" sz="2400" dirty="0">
                <a:solidFill>
                  <a:srgbClr val="FFFFFF"/>
                </a:solidFill>
              </a:rPr>
              <a:t>המקומי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400" b="0" dirty="0" smtClean="0">
                <a:solidFill>
                  <a:srgbClr val="FFFFFF"/>
                </a:solidFill>
              </a:rPr>
              <a:t>תועלתם מיידית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1725" y="4605338"/>
            <a:ext cx="903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e-IL" sz="2000">
                <a:solidFill>
                  <a:srgbClr val="FFFFFF"/>
                </a:solidFill>
              </a:rPr>
              <a:t>מקומי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-33338" y="2981325"/>
            <a:ext cx="1709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he-IL" sz="2800">
                <a:solidFill>
                  <a:srgbClr val="FFFFFF"/>
                </a:solidFill>
              </a:rPr>
              <a:t>המקומית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4419600" y="4876800"/>
            <a:ext cx="419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400" b="0">
                <a:solidFill>
                  <a:srgbClr val="FFFFFF"/>
                </a:solidFill>
              </a:rPr>
              <a:t>מופקים באזור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400" b="0">
                <a:solidFill>
                  <a:srgbClr val="FFFFFF"/>
                </a:solidFill>
              </a:rPr>
              <a:t>תועלתם בטווח זמן בינוני</a:t>
            </a:r>
            <a:endParaRPr lang="he-IL" sz="2400">
              <a:solidFill>
                <a:srgbClr val="FFFFFF"/>
              </a:solidFill>
            </a:endParaRPr>
          </a:p>
        </p:txBody>
      </p:sp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381000" y="2286000"/>
            <a:ext cx="42370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3600"/>
              <a:t>צרכן </a:t>
            </a:r>
            <a:r>
              <a:rPr lang="he-IL" sz="3600" b="0"/>
              <a:t>של שרותי </a:t>
            </a:r>
            <a:r>
              <a:rPr lang="he-IL" sz="3600" b="0">
                <a:solidFill>
                  <a:srgbClr val="FFFFFF"/>
                </a:solidFill>
              </a:rPr>
              <a:t>מערכות אקולוגיות </a:t>
            </a:r>
            <a:r>
              <a:rPr lang="he-IL" sz="3600">
                <a:solidFill>
                  <a:schemeClr val="bg1"/>
                </a:solidFill>
              </a:rPr>
              <a:t>טבעיות אחרות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51" name="TextBox 12"/>
          <p:cNvSpPr txBox="1">
            <a:spLocks noChangeArrowheads="1"/>
          </p:cNvSpPr>
          <p:nvPr/>
        </p:nvSpPr>
        <p:spPr bwMode="auto">
          <a:xfrm>
            <a:off x="533400" y="4038600"/>
            <a:ext cx="2286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400" b="0">
                <a:solidFill>
                  <a:srgbClr val="FFFFFF"/>
                </a:solidFill>
              </a:rPr>
              <a:t>מים למאגרים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400" b="0">
                <a:solidFill>
                  <a:srgbClr val="FFFFFF"/>
                </a:solidFill>
              </a:rPr>
              <a:t>עליים ותחתיים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2400" b="0">
                <a:solidFill>
                  <a:srgbClr val="FFFFFF"/>
                </a:solidFill>
              </a:rPr>
              <a:t> )תכסית(</a:t>
            </a:r>
            <a:endParaRPr lang="en-US" sz="2000" b="0">
              <a:solidFill>
                <a:schemeClr val="bg1"/>
              </a:solidFill>
            </a:endParaRPr>
          </a:p>
        </p:txBody>
      </p:sp>
      <p:cxnSp>
        <p:nvCxnSpPr>
          <p:cNvPr id="52" name="Elbow Connector 51"/>
          <p:cNvCxnSpPr/>
          <p:nvPr/>
        </p:nvCxnSpPr>
        <p:spPr bwMode="auto">
          <a:xfrm rot="5400000">
            <a:off x="2241550" y="2165350"/>
            <a:ext cx="381000" cy="1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3352800" y="4572000"/>
            <a:ext cx="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4" name="TextBox 12"/>
          <p:cNvSpPr txBox="1">
            <a:spLocks noChangeArrowheads="1"/>
          </p:cNvSpPr>
          <p:nvPr/>
        </p:nvSpPr>
        <p:spPr bwMode="auto">
          <a:xfrm>
            <a:off x="2743200" y="37719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he-IL" sz="2000" b="0">
                <a:solidFill>
                  <a:srgbClr val="FFFFFF"/>
                </a:solidFill>
              </a:rPr>
              <a:t>משאבים גנטיים</a:t>
            </a:r>
          </a:p>
          <a:p>
            <a:pPr algn="ctr" eaLnBrk="1" hangingPunct="1">
              <a:lnSpc>
                <a:spcPct val="70000"/>
              </a:lnSpc>
            </a:pPr>
            <a:r>
              <a:rPr lang="he-IL" sz="1600" b="0">
                <a:solidFill>
                  <a:srgbClr val="FFFFFF"/>
                </a:solidFill>
              </a:rPr>
              <a:t>)אבות וקרובים(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  <p:bldP spid="45" grpId="0"/>
      <p:bldP spid="4" grpId="0"/>
      <p:bldP spid="47" grpId="0"/>
      <p:bldP spid="47" grpId="1"/>
      <p:bldP spid="48" grpId="0"/>
      <p:bldP spid="50" grpId="0"/>
      <p:bldP spid="51" grpId="0"/>
      <p:bldP spid="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5.4|5.7|0|1.6|5.8|37.7|12.5|16.7|5.6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5.4|5.7|0|1.6|5.8|37.7|12.5|16.7|5.6|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5.4|5.7|0|1.6|5.8|37.7|12.5|16.7|5.6|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5.4|5.7|0|1.6|5.8|37.7|12.5|16.7|5.6|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5.4|5.7|0|1.6|5.8|37.7|12.5|16.7|5.6|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5.4|5.7|0|1.6|5.8|37.7|12.5|16.7|5.6|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5.4|5.7|0|1.6|5.8|37.7|12.5|16.7|5.6|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|2.1|7.7|0.2|4.8|2.1|0.1|18.9|2.8|8.7|0|9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4.9|0|0.5|0|0.4|0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5.4|5.7|0|1.6|5.8|37.7|12.5|16.7|5.6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5.4|5.7|0|1.6|5.8|37.7|12.5|16.7|5.6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5.4|5.7|0|1.6|5.8|37.7|12.5|16.7|5.6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5.4|5.7|0|1.6|5.8|37.7|12.5|16.7|5.6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5.4|5.7|0|1.6|5.8|37.7|12.5|16.7|5.6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5.4|5.7|0|1.6|5.8|37.7|12.5|16.7|5.6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5.4|5.7|0|1.6|5.8|37.7|12.5|16.7|5.6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9|15.4|5.7|0|1.6|5.8|37.7|12.5|16.7|5.6|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12845</TotalTime>
  <Words>1421</Words>
  <Application>Microsoft Macintosh PowerPoint</Application>
  <PresentationFormat>On-screen Show (4:3)</PresentationFormat>
  <Paragraphs>421</Paragraphs>
  <Slides>23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uriel safriel</cp:lastModifiedBy>
  <cp:revision>686</cp:revision>
  <dcterms:created xsi:type="dcterms:W3CDTF">2011-08-18T05:09:56Z</dcterms:created>
  <dcterms:modified xsi:type="dcterms:W3CDTF">2014-12-18T05:10:39Z</dcterms:modified>
</cp:coreProperties>
</file>