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65" r:id="rId3"/>
    <p:sldId id="267" r:id="rId4"/>
    <p:sldId id="266" r:id="rId5"/>
    <p:sldId id="269" r:id="rId6"/>
    <p:sldId id="268" r:id="rId7"/>
    <p:sldId id="270" r:id="rId8"/>
    <p:sldId id="271" r:id="rId9"/>
    <p:sldId id="285" r:id="rId10"/>
    <p:sldId id="273" r:id="rId11"/>
    <p:sldId id="275" r:id="rId12"/>
    <p:sldId id="274" r:id="rId13"/>
    <p:sldId id="283" r:id="rId14"/>
    <p:sldId id="284" r:id="rId15"/>
    <p:sldId id="272" r:id="rId16"/>
    <p:sldId id="276" r:id="rId17"/>
    <p:sldId id="277" r:id="rId18"/>
    <p:sldId id="286" r:id="rId19"/>
    <p:sldId id="278" r:id="rId20"/>
    <p:sldId id="279" r:id="rId21"/>
    <p:sldId id="280" r:id="rId22"/>
    <p:sldId id="281" r:id="rId23"/>
  </p:sldIdLst>
  <p:sldSz cx="9144000" cy="6858000" type="screen4x3"/>
  <p:notesSz cx="6858000"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14" d="100"/>
          <a:sy n="114" d="100"/>
        </p:scale>
        <p:origin x="-14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226573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137314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229878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21615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8582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320231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89888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53029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334149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369122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46E2FC4-D10F-4A2F-8D22-78E409B0DC7C}" type="datetimeFigureOut">
              <a:rPr lang="he-IL" smtClean="0"/>
              <a:t>כ"ז/ניסן/תשע"ט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F5ED6A4-A62A-458D-B2EE-CF5560AB8751}" type="slidenum">
              <a:rPr lang="he-IL" smtClean="0"/>
              <a:t>‹#›</a:t>
            </a:fld>
            <a:endParaRPr lang="he-IL"/>
          </a:p>
        </p:txBody>
      </p:sp>
    </p:spTree>
    <p:extLst>
      <p:ext uri="{BB962C8B-B14F-4D97-AF65-F5344CB8AC3E}">
        <p14:creationId xmlns:p14="http://schemas.microsoft.com/office/powerpoint/2010/main" val="323271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7000" r="-7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6E2FC4-D10F-4A2F-8D22-78E409B0DC7C}" type="datetimeFigureOut">
              <a:rPr lang="he-IL" smtClean="0"/>
              <a:t>כ"ז/ניסן/תשע"ט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5ED6A4-A62A-458D-B2EE-CF5560AB8751}" type="slidenum">
              <a:rPr lang="he-IL" smtClean="0"/>
              <a:t>‹#›</a:t>
            </a:fld>
            <a:endParaRPr lang="he-IL"/>
          </a:p>
        </p:txBody>
      </p:sp>
    </p:spTree>
    <p:extLst>
      <p:ext uri="{BB962C8B-B14F-4D97-AF65-F5344CB8AC3E}">
        <p14:creationId xmlns:p14="http://schemas.microsoft.com/office/powerpoint/2010/main" val="339358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93694" y="18592"/>
            <a:ext cx="7550714" cy="7140416"/>
          </a:xfrm>
          <a:prstGeom prst="rect">
            <a:avLst/>
          </a:prstGeom>
        </p:spPr>
        <p:txBody>
          <a:bodyPr wrap="square">
            <a:spAutoFit/>
          </a:bodyPr>
          <a:lstStyle/>
          <a:p>
            <a:pPr>
              <a:lnSpc>
                <a:spcPct val="150000"/>
              </a:lnSpc>
            </a:pPr>
            <a:r>
              <a:rPr lang="he-IL" dirty="0"/>
              <a:t>ועדה לשטחים </a:t>
            </a:r>
            <a:r>
              <a:rPr lang="he-IL" dirty="0" smtClean="0"/>
              <a:t>פתוחים – 27/3/2015 כ' באדר ב' תשע"ט -  </a:t>
            </a:r>
            <a:r>
              <a:rPr lang="he-IL" dirty="0"/>
              <a:t>נושאים לדיון:</a:t>
            </a:r>
            <a:endParaRPr lang="en-US" dirty="0"/>
          </a:p>
          <a:p>
            <a:pPr lvl="0">
              <a:lnSpc>
                <a:spcPct val="150000"/>
              </a:lnSpc>
            </a:pPr>
            <a:r>
              <a:rPr lang="he-IL" u="sng" dirty="0" smtClean="0"/>
              <a:t>ועדה </a:t>
            </a:r>
            <a:r>
              <a:rPr lang="he-IL" u="sng" dirty="0"/>
              <a:t>לשטחים </a:t>
            </a:r>
            <a:r>
              <a:rPr lang="he-IL" u="sng" dirty="0" smtClean="0"/>
              <a:t>פתוחים: </a:t>
            </a:r>
          </a:p>
          <a:p>
            <a:pPr marL="285750" lvl="0" indent="-285750">
              <a:lnSpc>
                <a:spcPct val="150000"/>
              </a:lnSpc>
              <a:buFont typeface="Arial" panose="020B0604020202020204" pitchFamily="34" charset="0"/>
              <a:buChar char="•"/>
            </a:pPr>
            <a:r>
              <a:rPr lang="he-IL" sz="1600" dirty="0" smtClean="0"/>
              <a:t>גוף </a:t>
            </a:r>
            <a:r>
              <a:rPr lang="he-IL" sz="1600" dirty="0"/>
              <a:t>נבחר ע"י מליאת המועצה</a:t>
            </a:r>
            <a:r>
              <a:rPr lang="he-IL" sz="1600" dirty="0" smtClean="0"/>
              <a:t>. צירוף  </a:t>
            </a:r>
            <a:r>
              <a:rPr lang="he-IL" sz="1600" dirty="0"/>
              <a:t>3 חברי מליאה ו2 נציגי ציבור נוספים.</a:t>
            </a:r>
            <a:endParaRPr lang="en-US" sz="1600" dirty="0"/>
          </a:p>
          <a:p>
            <a:pPr marL="285750" lvl="0" indent="-285750">
              <a:lnSpc>
                <a:spcPct val="150000"/>
              </a:lnSpc>
              <a:buFont typeface="Arial" panose="020B0604020202020204" pitchFamily="34" charset="0"/>
              <a:buChar char="•"/>
            </a:pPr>
            <a:r>
              <a:rPr lang="he-IL" sz="1600" dirty="0" smtClean="0"/>
              <a:t>ריענון </a:t>
            </a:r>
            <a:r>
              <a:rPr lang="he-IL" sz="1600" dirty="0"/>
              <a:t>נהלי עבודה</a:t>
            </a:r>
            <a:r>
              <a:rPr lang="he-IL" sz="1600" dirty="0" smtClean="0"/>
              <a:t>: </a:t>
            </a:r>
          </a:p>
          <a:p>
            <a:pPr lvl="0">
              <a:lnSpc>
                <a:spcPct val="150000"/>
              </a:lnSpc>
            </a:pPr>
            <a:r>
              <a:rPr lang="he-IL" sz="1600" dirty="0" smtClean="0"/>
              <a:t>נושאים </a:t>
            </a:r>
            <a:r>
              <a:rPr lang="he-IL" sz="1600" dirty="0"/>
              <a:t>לחוות דעת של הועדה לשטחים פתוחים: </a:t>
            </a:r>
            <a:r>
              <a:rPr lang="he-IL" sz="1600" dirty="0" smtClean="0"/>
              <a:t> כל </a:t>
            </a:r>
            <a:r>
              <a:rPr lang="he-IL" sz="1600" dirty="0"/>
              <a:t>תכנון שמחוץ לקו כחול </a:t>
            </a:r>
            <a:r>
              <a:rPr lang="he-IL" sz="1600" dirty="0" smtClean="0"/>
              <a:t>יישובי? </a:t>
            </a:r>
            <a:r>
              <a:rPr lang="he-IL" sz="1600" dirty="0" err="1"/>
              <a:t>תת"לים</a:t>
            </a:r>
            <a:r>
              <a:rPr lang="he-IL" sz="1600" dirty="0"/>
              <a:t>?  </a:t>
            </a:r>
            <a:r>
              <a:rPr lang="he-IL" sz="1600" dirty="0" err="1"/>
              <a:t>תמ"אות</a:t>
            </a:r>
            <a:r>
              <a:rPr lang="he-IL" sz="1600" dirty="0" smtClean="0"/>
              <a:t>? </a:t>
            </a:r>
            <a:r>
              <a:rPr lang="he-IL" sz="1600" dirty="0"/>
              <a:t>לגיטימציה?</a:t>
            </a:r>
            <a:endParaRPr lang="en-US" sz="1600" dirty="0"/>
          </a:p>
          <a:p>
            <a:pPr>
              <a:lnSpc>
                <a:spcPct val="150000"/>
              </a:lnSpc>
            </a:pPr>
            <a:r>
              <a:rPr lang="he-IL" sz="1600" dirty="0"/>
              <a:t>מועד </a:t>
            </a:r>
            <a:r>
              <a:rPr lang="he-IL" sz="1600" dirty="0" smtClean="0"/>
              <a:t>הדיון:  </a:t>
            </a:r>
            <a:r>
              <a:rPr lang="he-IL" sz="1600" dirty="0"/>
              <a:t>לפני העברת היוזמה </a:t>
            </a:r>
            <a:r>
              <a:rPr lang="he-IL" sz="1600" dirty="0" smtClean="0"/>
              <a:t>לוועדה </a:t>
            </a:r>
            <a:r>
              <a:rPr lang="he-IL" sz="1600" dirty="0"/>
              <a:t>המקומית? </a:t>
            </a:r>
            <a:endParaRPr lang="en-US" sz="1600" dirty="0"/>
          </a:p>
          <a:p>
            <a:pPr>
              <a:lnSpc>
                <a:spcPct val="150000"/>
              </a:lnSpc>
            </a:pPr>
            <a:r>
              <a:rPr lang="he-IL" sz="1600" dirty="0"/>
              <a:t>תדירות הדיון : אחת לחודש?</a:t>
            </a:r>
            <a:endParaRPr lang="en-US" sz="1600" dirty="0"/>
          </a:p>
          <a:p>
            <a:pPr lvl="0">
              <a:lnSpc>
                <a:spcPct val="150000"/>
              </a:lnSpc>
            </a:pPr>
            <a:r>
              <a:rPr lang="he-IL" u="sng" dirty="0"/>
              <a:t>עדכון </a:t>
            </a:r>
            <a:r>
              <a:rPr lang="he-IL" u="sng" dirty="0" err="1"/>
              <a:t>תוכנית</a:t>
            </a:r>
            <a:r>
              <a:rPr lang="he-IL" u="sng" dirty="0"/>
              <a:t> אב לשטחים </a:t>
            </a:r>
            <a:r>
              <a:rPr lang="he-IL" u="sng" dirty="0" smtClean="0"/>
              <a:t>פתוחים.  </a:t>
            </a:r>
            <a:endParaRPr lang="en-US" u="sng" dirty="0"/>
          </a:p>
          <a:p>
            <a:pPr lvl="0">
              <a:lnSpc>
                <a:spcPct val="150000"/>
              </a:lnSpc>
            </a:pPr>
            <a:r>
              <a:rPr lang="he-IL" u="sng" dirty="0"/>
              <a:t>חוות </a:t>
            </a:r>
            <a:r>
              <a:rPr lang="he-IL" u="sng" dirty="0" smtClean="0"/>
              <a:t>סולריות:</a:t>
            </a:r>
            <a:r>
              <a:rPr lang="he-IL" dirty="0" smtClean="0"/>
              <a:t> פ</a:t>
            </a:r>
            <a:r>
              <a:rPr lang="he-IL" sz="1600" dirty="0" smtClean="0"/>
              <a:t>יזור </a:t>
            </a:r>
            <a:r>
              <a:rPr lang="he-IL" sz="1600" dirty="0"/>
              <a:t>או כינוס במספר אזורים ? </a:t>
            </a:r>
            <a:endParaRPr lang="en-US" sz="1600" dirty="0"/>
          </a:p>
          <a:p>
            <a:pPr>
              <a:lnSpc>
                <a:spcPct val="150000"/>
              </a:lnSpc>
            </a:pPr>
            <a:r>
              <a:rPr lang="he-IL" sz="1600" dirty="0"/>
              <a:t>אזורי חיפוש והיקף השטח להקמת החוות בהמשך להחלטת הועדה המקומית. </a:t>
            </a:r>
            <a:endParaRPr lang="en-US" sz="1600" dirty="0"/>
          </a:p>
          <a:p>
            <a:pPr lvl="0">
              <a:lnSpc>
                <a:spcPct val="150000"/>
              </a:lnSpc>
            </a:pPr>
            <a:r>
              <a:rPr lang="he-IL" u="sng" dirty="0"/>
              <a:t>צוות מעקב טורבינות </a:t>
            </a:r>
            <a:r>
              <a:rPr lang="he-IL" u="sng" dirty="0" smtClean="0"/>
              <a:t>רוח:</a:t>
            </a:r>
            <a:r>
              <a:rPr lang="he-IL" dirty="0" smtClean="0"/>
              <a:t> </a:t>
            </a:r>
            <a:r>
              <a:rPr lang="he-IL" sz="1600" dirty="0"/>
              <a:t>דיווח – </a:t>
            </a:r>
            <a:r>
              <a:rPr lang="he-IL" sz="1600" dirty="0" smtClean="0"/>
              <a:t>קובי גביש. </a:t>
            </a:r>
            <a:endParaRPr lang="en-US" sz="1600" dirty="0"/>
          </a:p>
          <a:p>
            <a:pPr lvl="0">
              <a:lnSpc>
                <a:spcPct val="150000"/>
              </a:lnSpc>
            </a:pPr>
            <a:r>
              <a:rPr lang="he-IL" u="sng" dirty="0"/>
              <a:t>חוות דעת – הועדה  לשטחים </a:t>
            </a:r>
            <a:r>
              <a:rPr lang="he-IL" u="sng" dirty="0" smtClean="0"/>
              <a:t>פתוחים:</a:t>
            </a:r>
          </a:p>
          <a:p>
            <a:pPr marL="285750" indent="-285750">
              <a:buFont typeface="Arial" panose="020B0604020202020204" pitchFamily="34" charset="0"/>
              <a:buChar char="•"/>
            </a:pPr>
            <a:r>
              <a:rPr lang="he-IL" sz="1600" dirty="0"/>
              <a:t>קו מים מחבר לשניר ולתל דן – </a:t>
            </a:r>
            <a:r>
              <a:rPr lang="he-IL" sz="1600" dirty="0" smtClean="0"/>
              <a:t>תהל, </a:t>
            </a:r>
            <a:r>
              <a:rPr lang="he-IL" sz="1600" dirty="0"/>
              <a:t>אורית שופרא </a:t>
            </a:r>
            <a:endParaRPr lang="en-US" sz="1600" dirty="0"/>
          </a:p>
          <a:p>
            <a:pPr marL="285750" lvl="0" indent="-285750">
              <a:buFont typeface="Arial" panose="020B0604020202020204" pitchFamily="34" charset="0"/>
              <a:buChar char="•"/>
            </a:pPr>
            <a:r>
              <a:rPr lang="he-IL" sz="1600" dirty="0"/>
              <a:t>הרחבת נחלות – </a:t>
            </a:r>
            <a:r>
              <a:rPr lang="he-IL" sz="1600" dirty="0" smtClean="0"/>
              <a:t>כנף, נטור, אודם.</a:t>
            </a:r>
            <a:endParaRPr lang="en-US" sz="1600" dirty="0" smtClean="0"/>
          </a:p>
          <a:p>
            <a:pPr marL="285750" indent="-285750">
              <a:buFont typeface="Arial" panose="020B0604020202020204" pitchFamily="34" charset="0"/>
              <a:buChar char="•"/>
            </a:pPr>
            <a:r>
              <a:rPr lang="he-IL" sz="1600" dirty="0" smtClean="0"/>
              <a:t>מי גולן – בריכה תפעולית אל </a:t>
            </a:r>
            <a:r>
              <a:rPr lang="he-IL" sz="1600" dirty="0" err="1" smtClean="0"/>
              <a:t>פוראן</a:t>
            </a:r>
            <a:r>
              <a:rPr lang="he-IL" sz="1600" dirty="0" smtClean="0"/>
              <a:t>, לגיטימציה: בריכת 1000, משושים תחתונה.            תאי </a:t>
            </a:r>
            <a:r>
              <a:rPr lang="en-US" sz="1600" dirty="0" smtClean="0"/>
              <a:t>PV</a:t>
            </a:r>
            <a:r>
              <a:rPr lang="he-IL" sz="1600" dirty="0" smtClean="0"/>
              <a:t>: בריכות שמיר, דפנות מרום גולן</a:t>
            </a:r>
            <a:r>
              <a:rPr lang="he-IL" sz="1600" smtClean="0"/>
              <a:t>,    </a:t>
            </a:r>
            <a:endParaRPr lang="he-IL" sz="1600" dirty="0" smtClean="0"/>
          </a:p>
          <a:p>
            <a:pPr marL="285750" lvl="0" indent="-285750">
              <a:buFont typeface="Arial" panose="020B0604020202020204" pitchFamily="34" charset="0"/>
              <a:buChar char="•"/>
            </a:pPr>
            <a:r>
              <a:rPr lang="he-IL" sz="1600" dirty="0" smtClean="0"/>
              <a:t>תורן </a:t>
            </a:r>
            <a:r>
              <a:rPr lang="he-IL" sz="1600" dirty="0"/>
              <a:t>למדידת </a:t>
            </a:r>
            <a:r>
              <a:rPr lang="he-IL" sz="1600" dirty="0" smtClean="0"/>
              <a:t>רוח - </a:t>
            </a:r>
            <a:r>
              <a:rPr lang="he-IL" sz="1600" dirty="0" err="1" smtClean="0"/>
              <a:t>אנלייט</a:t>
            </a:r>
            <a:r>
              <a:rPr lang="he-IL" sz="1600" dirty="0" smtClean="0"/>
              <a:t>.</a:t>
            </a:r>
            <a:endParaRPr lang="en-US" sz="1600" dirty="0"/>
          </a:p>
          <a:p>
            <a:pPr marL="285750" lvl="0" indent="-285750">
              <a:buFont typeface="Arial" panose="020B0604020202020204" pitchFamily="34" charset="0"/>
              <a:buChar char="•"/>
            </a:pPr>
            <a:r>
              <a:rPr lang="he-IL" sz="1600" dirty="0"/>
              <a:t>מחסן וסככה- </a:t>
            </a:r>
            <a:r>
              <a:rPr lang="he-IL" sz="1600" dirty="0" smtClean="0"/>
              <a:t>חיים דיין. </a:t>
            </a:r>
            <a:endParaRPr lang="en-US" sz="1600" dirty="0"/>
          </a:p>
          <a:p>
            <a:pPr marL="285750" lvl="0" indent="-285750">
              <a:buFont typeface="Arial" panose="020B0604020202020204" pitchFamily="34" charset="0"/>
              <a:buChar char="•"/>
            </a:pPr>
            <a:r>
              <a:rPr lang="he-IL" sz="1600" dirty="0"/>
              <a:t>אתר פסולת בדרך הרומית – </a:t>
            </a:r>
            <a:r>
              <a:rPr lang="he-IL" sz="1600" dirty="0" smtClean="0"/>
              <a:t>חיים רוקח.</a:t>
            </a:r>
            <a:endParaRPr lang="en-US" sz="1600" dirty="0"/>
          </a:p>
          <a:p>
            <a:pPr marL="285750" lvl="0" indent="-285750">
              <a:buFont typeface="Arial" panose="020B0604020202020204" pitchFamily="34" charset="0"/>
              <a:buChar char="•"/>
            </a:pPr>
            <a:r>
              <a:rPr lang="he-IL" sz="1600" dirty="0"/>
              <a:t>הרחבת נחלות ושטחי מרעה – </a:t>
            </a:r>
            <a:r>
              <a:rPr lang="he-IL" sz="1600" dirty="0" smtClean="0"/>
              <a:t>גל גפני. </a:t>
            </a:r>
            <a:endParaRPr lang="en-US" sz="1600" dirty="0"/>
          </a:p>
        </p:txBody>
      </p:sp>
    </p:spTree>
    <p:extLst>
      <p:ext uri="{BB962C8B-B14F-4D97-AF65-F5344CB8AC3E}">
        <p14:creationId xmlns:p14="http://schemas.microsoft.com/office/powerpoint/2010/main" val="357868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05091" cy="587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6" name="TextBox 5"/>
          <p:cNvSpPr txBox="1"/>
          <p:nvPr/>
        </p:nvSpPr>
        <p:spPr>
          <a:xfrm>
            <a:off x="3491880" y="3974"/>
            <a:ext cx="2232248" cy="369332"/>
          </a:xfrm>
          <a:prstGeom prst="rect">
            <a:avLst/>
          </a:prstGeom>
          <a:noFill/>
        </p:spPr>
        <p:txBody>
          <a:bodyPr wrap="square" rtlCol="1">
            <a:spAutoFit/>
          </a:bodyPr>
          <a:lstStyle/>
          <a:p>
            <a:r>
              <a:rPr lang="he-IL" dirty="0" smtClean="0"/>
              <a:t>קו מים לשניר ולתל דן</a:t>
            </a:r>
            <a:endParaRPr lang="he-IL" dirty="0"/>
          </a:p>
        </p:txBody>
      </p:sp>
      <p:sp>
        <p:nvSpPr>
          <p:cNvPr id="7" name="TextBox 6"/>
          <p:cNvSpPr txBox="1"/>
          <p:nvPr/>
        </p:nvSpPr>
        <p:spPr>
          <a:xfrm>
            <a:off x="0" y="3974"/>
            <a:ext cx="827584" cy="307777"/>
          </a:xfrm>
          <a:prstGeom prst="rect">
            <a:avLst/>
          </a:prstGeom>
          <a:solidFill>
            <a:schemeClr val="accent6">
              <a:lumMod val="60000"/>
              <a:lumOff val="40000"/>
            </a:schemeClr>
          </a:solidFill>
        </p:spPr>
        <p:txBody>
          <a:bodyPr wrap="square" rtlCol="1">
            <a:spAutoFit/>
          </a:bodyPr>
          <a:lstStyle/>
          <a:p>
            <a:r>
              <a:rPr lang="he-IL" sz="1400" dirty="0" smtClean="0"/>
              <a:t>תהל</a:t>
            </a:r>
            <a:endParaRPr lang="he-IL" sz="1400" dirty="0"/>
          </a:p>
        </p:txBody>
      </p:sp>
    </p:spTree>
    <p:extLst>
      <p:ext uri="{BB962C8B-B14F-4D97-AF65-F5344CB8AC3E}">
        <p14:creationId xmlns:p14="http://schemas.microsoft.com/office/powerpoint/2010/main" val="298441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907704"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sp>
        <p:nvSpPr>
          <p:cNvPr id="4" name="TextBox 3"/>
          <p:cNvSpPr txBox="1"/>
          <p:nvPr/>
        </p:nvSpPr>
        <p:spPr>
          <a:xfrm>
            <a:off x="2987824" y="404664"/>
            <a:ext cx="3744416" cy="369332"/>
          </a:xfrm>
          <a:prstGeom prst="rect">
            <a:avLst/>
          </a:prstGeom>
          <a:noFill/>
        </p:spPr>
        <p:txBody>
          <a:bodyPr wrap="square" rtlCol="1">
            <a:spAutoFit/>
          </a:bodyPr>
          <a:lstStyle/>
          <a:p>
            <a:r>
              <a:rPr lang="he-IL" dirty="0" smtClean="0"/>
              <a:t>אל </a:t>
            </a:r>
            <a:r>
              <a:rPr lang="he-IL" dirty="0" err="1" smtClean="0"/>
              <a:t>פוראן</a:t>
            </a:r>
            <a:r>
              <a:rPr lang="he-IL" dirty="0" smtClean="0"/>
              <a:t> בריכה תפעולית </a:t>
            </a:r>
            <a:endParaRPr lang="he-I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36494"/>
            <a:ext cx="9144000" cy="454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62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907704"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2" y="1196752"/>
            <a:ext cx="9158872" cy="37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23928" y="404664"/>
            <a:ext cx="2808312" cy="369332"/>
          </a:xfrm>
          <a:prstGeom prst="rect">
            <a:avLst/>
          </a:prstGeom>
          <a:noFill/>
        </p:spPr>
        <p:txBody>
          <a:bodyPr wrap="square" rtlCol="1">
            <a:spAutoFit/>
          </a:bodyPr>
          <a:lstStyle/>
          <a:p>
            <a:r>
              <a:rPr lang="he-IL" dirty="0" smtClean="0"/>
              <a:t>אל </a:t>
            </a:r>
            <a:r>
              <a:rPr lang="he-IL" dirty="0" err="1" smtClean="0"/>
              <a:t>פוראן</a:t>
            </a:r>
            <a:r>
              <a:rPr lang="he-IL" dirty="0" smtClean="0"/>
              <a:t> בריכה תפעולית </a:t>
            </a:r>
            <a:endParaRPr lang="he-IL" dirty="0"/>
          </a:p>
        </p:txBody>
      </p:sp>
    </p:spTree>
    <p:extLst>
      <p:ext uri="{BB962C8B-B14F-4D97-AF65-F5344CB8AC3E}">
        <p14:creationId xmlns:p14="http://schemas.microsoft.com/office/powerpoint/2010/main" val="128414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907704"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844824"/>
            <a:ext cx="45148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1800" y="311751"/>
            <a:ext cx="3024336" cy="369332"/>
          </a:xfrm>
          <a:prstGeom prst="rect">
            <a:avLst/>
          </a:prstGeom>
          <a:noFill/>
        </p:spPr>
        <p:txBody>
          <a:bodyPr wrap="square" rtlCol="1">
            <a:spAutoFit/>
          </a:bodyPr>
          <a:lstStyle/>
          <a:p>
            <a:r>
              <a:rPr lang="he-IL" dirty="0" err="1" smtClean="0"/>
              <a:t>לגיטיציה</a:t>
            </a:r>
            <a:r>
              <a:rPr lang="he-IL" dirty="0" smtClean="0"/>
              <a:t> – בריכת 1000</a:t>
            </a:r>
            <a:endParaRPr lang="he-IL"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66" y="1340768"/>
            <a:ext cx="4819383" cy="541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12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907704"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8539"/>
            <a:ext cx="45243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35896" y="620688"/>
            <a:ext cx="2808312" cy="369332"/>
          </a:xfrm>
          <a:prstGeom prst="rect">
            <a:avLst/>
          </a:prstGeom>
          <a:noFill/>
        </p:spPr>
        <p:txBody>
          <a:bodyPr wrap="square" rtlCol="1">
            <a:spAutoFit/>
          </a:bodyPr>
          <a:lstStyle/>
          <a:p>
            <a:r>
              <a:rPr lang="he-IL" dirty="0" smtClean="0"/>
              <a:t>לגיטימציה משושים תחתונה</a:t>
            </a:r>
            <a:endParaRPr lang="he-IL"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235" y="1758539"/>
            <a:ext cx="4906765" cy="497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57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4" name="TextBox 3"/>
          <p:cNvSpPr txBox="1"/>
          <p:nvPr/>
        </p:nvSpPr>
        <p:spPr>
          <a:xfrm>
            <a:off x="0" y="3974"/>
            <a:ext cx="1403648"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59"/>
            <a:ext cx="4961400" cy="546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491" y="1427929"/>
            <a:ext cx="4359509" cy="432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71800" y="311751"/>
            <a:ext cx="2952328" cy="369332"/>
          </a:xfrm>
          <a:prstGeom prst="rect">
            <a:avLst/>
          </a:prstGeom>
          <a:noFill/>
        </p:spPr>
        <p:txBody>
          <a:bodyPr wrap="square" rtlCol="1">
            <a:spAutoFit/>
          </a:bodyPr>
          <a:lstStyle/>
          <a:p>
            <a:r>
              <a:rPr lang="he-IL" dirty="0" smtClean="0"/>
              <a:t>תאי </a:t>
            </a:r>
            <a:r>
              <a:rPr lang="en-US" dirty="0" smtClean="0"/>
              <a:t>PV</a:t>
            </a:r>
            <a:r>
              <a:rPr lang="he-IL" dirty="0" smtClean="0"/>
              <a:t> - בריכת שמיר 690</a:t>
            </a:r>
            <a:endParaRPr lang="he-IL" dirty="0"/>
          </a:p>
        </p:txBody>
      </p:sp>
    </p:spTree>
    <p:extLst>
      <p:ext uri="{BB962C8B-B14F-4D97-AF65-F5344CB8AC3E}">
        <p14:creationId xmlns:p14="http://schemas.microsoft.com/office/powerpoint/2010/main" val="225403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899592"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568" y="753969"/>
            <a:ext cx="5377735" cy="607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15816" y="311751"/>
            <a:ext cx="2880320" cy="369332"/>
          </a:xfrm>
          <a:prstGeom prst="rect">
            <a:avLst/>
          </a:prstGeom>
          <a:noFill/>
        </p:spPr>
        <p:txBody>
          <a:bodyPr wrap="square" rtlCol="1">
            <a:spAutoFit/>
          </a:bodyPr>
          <a:lstStyle/>
          <a:p>
            <a:r>
              <a:rPr lang="he-IL" dirty="0" smtClean="0"/>
              <a:t>תאי </a:t>
            </a:r>
            <a:r>
              <a:rPr lang="en-US" dirty="0" smtClean="0"/>
              <a:t>PV</a:t>
            </a:r>
            <a:r>
              <a:rPr lang="he-IL" dirty="0" smtClean="0"/>
              <a:t> בריכת שמיר -  450</a:t>
            </a:r>
            <a:endParaRPr lang="he-IL" dirty="0"/>
          </a:p>
        </p:txBody>
      </p:sp>
    </p:spTree>
    <p:extLst>
      <p:ext uri="{BB962C8B-B14F-4D97-AF65-F5344CB8AC3E}">
        <p14:creationId xmlns:p14="http://schemas.microsoft.com/office/powerpoint/2010/main" val="2111997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827584"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90114"/>
            <a:ext cx="6840760" cy="586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9832" y="342528"/>
            <a:ext cx="2880320" cy="369332"/>
          </a:xfrm>
          <a:prstGeom prst="rect">
            <a:avLst/>
          </a:prstGeom>
          <a:noFill/>
        </p:spPr>
        <p:txBody>
          <a:bodyPr wrap="square" rtlCol="1">
            <a:spAutoFit/>
          </a:bodyPr>
          <a:lstStyle/>
          <a:p>
            <a:r>
              <a:rPr lang="he-IL" dirty="0" smtClean="0"/>
              <a:t>תאי </a:t>
            </a:r>
            <a:r>
              <a:rPr lang="en-US" dirty="0" smtClean="0"/>
              <a:t>PV</a:t>
            </a:r>
            <a:r>
              <a:rPr lang="he-IL" dirty="0" smtClean="0"/>
              <a:t> בריכת שמיר 270</a:t>
            </a:r>
            <a:endParaRPr lang="he-IL" dirty="0"/>
          </a:p>
        </p:txBody>
      </p:sp>
    </p:spTree>
    <p:extLst>
      <p:ext uri="{BB962C8B-B14F-4D97-AF65-F5344CB8AC3E}">
        <p14:creationId xmlns:p14="http://schemas.microsoft.com/office/powerpoint/2010/main" val="736357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827584" cy="307777"/>
          </a:xfrm>
          <a:prstGeom prst="rect">
            <a:avLst/>
          </a:prstGeom>
          <a:solidFill>
            <a:schemeClr val="accent6">
              <a:lumMod val="60000"/>
              <a:lumOff val="40000"/>
            </a:schemeClr>
          </a:solidFill>
        </p:spPr>
        <p:txBody>
          <a:bodyPr wrap="square" rtlCol="1">
            <a:spAutoFit/>
          </a:bodyPr>
          <a:lstStyle/>
          <a:p>
            <a:r>
              <a:rPr lang="he-IL" sz="1400" dirty="0" smtClean="0"/>
              <a:t>מי גולן</a:t>
            </a:r>
            <a:endParaRPr lang="he-IL" sz="1400" dirty="0"/>
          </a:p>
        </p:txBody>
      </p:sp>
      <p:sp>
        <p:nvSpPr>
          <p:cNvPr id="4" name="TextBox 3"/>
          <p:cNvSpPr txBox="1"/>
          <p:nvPr/>
        </p:nvSpPr>
        <p:spPr>
          <a:xfrm>
            <a:off x="3491880" y="0"/>
            <a:ext cx="2592288" cy="369332"/>
          </a:xfrm>
          <a:prstGeom prst="rect">
            <a:avLst/>
          </a:prstGeom>
          <a:noFill/>
        </p:spPr>
        <p:txBody>
          <a:bodyPr wrap="square" rtlCol="1">
            <a:spAutoFit/>
          </a:bodyPr>
          <a:lstStyle/>
          <a:p>
            <a:r>
              <a:rPr lang="he-IL" dirty="0" smtClean="0"/>
              <a:t>דפנות מאגר מרום גולן</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77" y="507474"/>
            <a:ext cx="6094227" cy="635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65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115616" cy="307777"/>
          </a:xfrm>
          <a:prstGeom prst="rect">
            <a:avLst/>
          </a:prstGeom>
          <a:solidFill>
            <a:schemeClr val="accent6">
              <a:lumMod val="60000"/>
              <a:lumOff val="40000"/>
            </a:schemeClr>
          </a:solidFill>
        </p:spPr>
        <p:txBody>
          <a:bodyPr wrap="square" rtlCol="1">
            <a:spAutoFit/>
          </a:bodyPr>
          <a:lstStyle/>
          <a:p>
            <a:r>
              <a:rPr lang="he-IL" sz="1400" dirty="0" smtClean="0"/>
              <a:t>מרום גולן</a:t>
            </a:r>
            <a:endParaRPr lang="he-IL"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4883"/>
            <a:ext cx="4436726" cy="4113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23928" y="311751"/>
            <a:ext cx="1944216" cy="380945"/>
          </a:xfrm>
          <a:prstGeom prst="rect">
            <a:avLst/>
          </a:prstGeom>
          <a:noFill/>
        </p:spPr>
        <p:txBody>
          <a:bodyPr wrap="square" rtlCol="1">
            <a:spAutoFit/>
          </a:bodyPr>
          <a:lstStyle/>
          <a:p>
            <a:r>
              <a:rPr lang="he-IL" dirty="0" smtClean="0"/>
              <a:t>תורן למדידת רוח</a:t>
            </a:r>
            <a:endParaRPr lang="he-IL"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898" y="692696"/>
            <a:ext cx="5938854" cy="38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74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764704"/>
            <a:ext cx="9144000" cy="5478423"/>
          </a:xfrm>
          <a:prstGeom prst="rect">
            <a:avLst/>
          </a:prstGeom>
        </p:spPr>
        <p:txBody>
          <a:bodyPr wrap="square">
            <a:spAutoFit/>
          </a:bodyPr>
          <a:lstStyle/>
          <a:p>
            <a:r>
              <a:rPr lang="he-IL" sz="1200" dirty="0"/>
              <a:t>.</a:t>
            </a:r>
            <a:r>
              <a:rPr lang="he-IL" sz="1400" dirty="0"/>
              <a:t> ו. </a:t>
            </a:r>
            <a:r>
              <a:rPr lang="he-IL" sz="1400" dirty="0" smtClean="0"/>
              <a:t>מנהלת </a:t>
            </a:r>
            <a:r>
              <a:rPr lang="he-IL" sz="1400" dirty="0"/>
              <a:t>השטחים </a:t>
            </a:r>
            <a:r>
              <a:rPr lang="he-IL" sz="1400" dirty="0" smtClean="0"/>
              <a:t>הפתוחים - </a:t>
            </a:r>
            <a:endParaRPr lang="en-US" sz="1400" b="1" dirty="0"/>
          </a:p>
          <a:p>
            <a:r>
              <a:rPr lang="he-IL" sz="1400" dirty="0"/>
              <a:t> </a:t>
            </a:r>
            <a:endParaRPr lang="en-US" sz="1400" dirty="0"/>
          </a:p>
          <a:p>
            <a:r>
              <a:rPr lang="he-IL" sz="1400" dirty="0" smtClean="0"/>
              <a:t>......</a:t>
            </a:r>
            <a:endParaRPr lang="en-US" sz="1400" dirty="0"/>
          </a:p>
          <a:p>
            <a:r>
              <a:rPr lang="he-IL" sz="1400" dirty="0"/>
              <a:t>מנהלת השטחים הפתוחים בגולן תהווה גוף מרכז של התיאומים השונים הנדרשים לצורך ההתנהלות, הפיתוח והשימור בשטחים הפתוחים בגולן, כפורום לליבון צרכים ובעיות, קבלת החלטות ופיקוח וניטור של ביצוען.</a:t>
            </a:r>
            <a:endParaRPr lang="en-US" sz="1400" dirty="0"/>
          </a:p>
          <a:p>
            <a:r>
              <a:rPr lang="he-IL" sz="1400" dirty="0"/>
              <a:t> </a:t>
            </a:r>
            <a:endParaRPr lang="en-US" sz="1400" dirty="0"/>
          </a:p>
          <a:p>
            <a:r>
              <a:rPr lang="he-IL" sz="1400" b="1" u="sng" dirty="0"/>
              <a:t>תפקיד וסמכויות המנהלת: </a:t>
            </a:r>
            <a:endParaRPr lang="en-US" sz="1400" dirty="0"/>
          </a:p>
          <a:p>
            <a:r>
              <a:rPr lang="he-IL" sz="1400" dirty="0"/>
              <a:t>מנהלת השטחים הפתוחים תקבע עקרונות ומדיניות בהתאם לתוכנית האב לשטחים פתוחים בגולן. המנהלת תפתור קונפליקטים שיעלו במהלך חיי השגרה או במהלך הכנתן של </a:t>
            </a:r>
            <a:r>
              <a:rPr lang="he-IL" sz="1400" dirty="0" err="1"/>
              <a:t>תוכניות</a:t>
            </a:r>
            <a:r>
              <a:rPr lang="he-IL" sz="1400" dirty="0"/>
              <a:t> פיתוח ושימור שיעלו בהמשך. לשם כך, תדון המנהלת באופן שוטף בנושאי תכנון, שימור ופיתוח השטחים הפתוחים בגולן והממשק ביניהם, ובפרט תעסוק בשלושה תחומי פעילות עיקריים:</a:t>
            </a:r>
            <a:endParaRPr lang="en-US" sz="1400" dirty="0"/>
          </a:p>
          <a:p>
            <a:pPr lvl="0"/>
            <a:r>
              <a:rPr lang="he-IL" sz="1400" b="1" u="sng" dirty="0"/>
              <a:t>תכנון</a:t>
            </a:r>
            <a:r>
              <a:rPr lang="he-IL" sz="1400" dirty="0"/>
              <a:t>: </a:t>
            </a:r>
            <a:endParaRPr lang="en-US" sz="1400" dirty="0"/>
          </a:p>
          <a:p>
            <a:pPr lvl="0"/>
            <a:r>
              <a:rPr lang="he-IL" sz="1400" dirty="0"/>
              <a:t>יזום סקרים, עבודות מחקר וכן תכניות אב, תכניות חינוכיות </a:t>
            </a:r>
            <a:r>
              <a:rPr lang="he-IL" sz="1400" dirty="0" smtClean="0"/>
              <a:t>......</a:t>
            </a:r>
            <a:endParaRPr lang="en-US" sz="1400" dirty="0"/>
          </a:p>
          <a:p>
            <a:pPr lvl="0"/>
            <a:r>
              <a:rPr lang="he-IL" sz="1400" dirty="0"/>
              <a:t>מתן התייחסויות וחוות דעת למוסדות התכנון (וועדות מקומית ומחוזית) וגופים אחרים בנוגע לתכניות בשטחים הפתוחים בגולן.</a:t>
            </a:r>
            <a:endParaRPr lang="en-US" sz="1400" dirty="0"/>
          </a:p>
          <a:p>
            <a:r>
              <a:rPr lang="he-IL" sz="1400" dirty="0"/>
              <a:t> </a:t>
            </a:r>
            <a:endParaRPr lang="en-US" sz="1400" dirty="0"/>
          </a:p>
          <a:p>
            <a:pPr lvl="0"/>
            <a:r>
              <a:rPr lang="he-IL" sz="1400" b="1" u="sng" dirty="0" smtClean="0"/>
              <a:t>דיון</a:t>
            </a:r>
            <a:r>
              <a:rPr lang="he-IL" sz="1400" b="1" u="sng" dirty="0"/>
              <a:t>, ניהול וניטור</a:t>
            </a:r>
            <a:r>
              <a:rPr lang="he-IL" sz="1400" dirty="0"/>
              <a:t>: </a:t>
            </a:r>
            <a:endParaRPr lang="en-US" sz="1400" dirty="0"/>
          </a:p>
          <a:p>
            <a:pPr lvl="0"/>
            <a:r>
              <a:rPr lang="he-IL" sz="1400" dirty="0" smtClean="0"/>
              <a:t>...</a:t>
            </a:r>
            <a:endParaRPr lang="en-US" sz="1400" dirty="0"/>
          </a:p>
          <a:p>
            <a:pPr lvl="0"/>
            <a:r>
              <a:rPr lang="he-IL" sz="1400" dirty="0"/>
              <a:t>קבלת החלטות בנושאים שיעלו מעת לעת, קביעת סדרי עדיפויות לפיתוח ושימור בשטחים הפתוחים ומעקב אחר הביצוע.</a:t>
            </a:r>
            <a:endParaRPr lang="en-US" sz="1400" dirty="0"/>
          </a:p>
          <a:p>
            <a:r>
              <a:rPr lang="he-IL" sz="1400" dirty="0"/>
              <a:t> </a:t>
            </a:r>
            <a:r>
              <a:rPr lang="he-IL" sz="1400" dirty="0" smtClean="0"/>
              <a:t>אחת </a:t>
            </a:r>
            <a:r>
              <a:rPr lang="he-IL" sz="1400" dirty="0"/>
              <a:t>לתקופה (שנה או חצי שנה) יוצג למנהלת דו"ח ניטור של מצב השטחים הפתוחים בנושאים שונים עליהם יוחלט</a:t>
            </a:r>
            <a:r>
              <a:rPr lang="he-IL" sz="1400" dirty="0" smtClean="0"/>
              <a:t>.... </a:t>
            </a:r>
            <a:endParaRPr lang="en-US" sz="1400" dirty="0"/>
          </a:p>
          <a:p>
            <a:pPr lvl="0"/>
            <a:r>
              <a:rPr lang="he-IL" sz="1400" b="1" u="sng" dirty="0"/>
              <a:t>פיתוח קהילתי</a:t>
            </a:r>
            <a:r>
              <a:rPr lang="he-IL" sz="1400" dirty="0"/>
              <a:t>: </a:t>
            </a:r>
            <a:endParaRPr lang="en-US" sz="1400" dirty="0"/>
          </a:p>
          <a:p>
            <a:pPr lvl="0"/>
            <a:r>
              <a:rPr lang="he-IL" sz="1400" dirty="0"/>
              <a:t>עידוד פעולות טיפוח של השטחים הפתוחים בגולן על ידי תושביו, ייזום פעולות חברתיות, חינוכיות וקהילתיות, בשיתוף הציבור, תוך יצירת קשר בין הקהילות הפועלות במרחב.</a:t>
            </a:r>
            <a:endParaRPr lang="en-US" sz="1400" dirty="0"/>
          </a:p>
          <a:p>
            <a:r>
              <a:rPr lang="he-IL" sz="1400" dirty="0"/>
              <a:t> </a:t>
            </a:r>
            <a:r>
              <a:rPr lang="he-IL" sz="1400" dirty="0" smtClean="0"/>
              <a:t>.......</a:t>
            </a:r>
            <a:r>
              <a:rPr lang="he-IL" sz="1400" b="1" dirty="0"/>
              <a:t> </a:t>
            </a:r>
            <a:endParaRPr lang="en-US" sz="1400" dirty="0"/>
          </a:p>
          <a:p>
            <a:r>
              <a:rPr lang="he-IL" sz="1400" b="1" u="sng" dirty="0"/>
              <a:t>הרכב המנהלת:</a:t>
            </a:r>
            <a:endParaRPr lang="en-US" sz="1400" dirty="0"/>
          </a:p>
          <a:p>
            <a:r>
              <a:rPr lang="he-IL" sz="1400" dirty="0"/>
              <a:t>המנהלת תאויש ע"י חברים המשקפים איזון בין אינטרסים ובעלי עניין שונים בגולן. יו"ר המנהלת יהיה ראש המועצה האזורית גולן. </a:t>
            </a:r>
            <a:endParaRPr lang="en-US" sz="1400" dirty="0"/>
          </a:p>
          <a:p>
            <a:r>
              <a:rPr lang="he-IL" sz="1400" dirty="0"/>
              <a:t> </a:t>
            </a:r>
            <a:endParaRPr lang="en-US" sz="1400" dirty="0"/>
          </a:p>
        </p:txBody>
      </p:sp>
      <p:sp>
        <p:nvSpPr>
          <p:cNvPr id="5" name="TextBox 4"/>
          <p:cNvSpPr txBox="1"/>
          <p:nvPr/>
        </p:nvSpPr>
        <p:spPr>
          <a:xfrm>
            <a:off x="0" y="3974"/>
            <a:ext cx="3925525" cy="276999"/>
          </a:xfrm>
          <a:prstGeom prst="rect">
            <a:avLst/>
          </a:prstGeom>
          <a:noFill/>
        </p:spPr>
        <p:txBody>
          <a:bodyPr wrap="square" rtlCol="1">
            <a:spAutoFit/>
          </a:bodyPr>
          <a:lstStyle/>
          <a:p>
            <a:r>
              <a:rPr lang="he-IL" sz="1200" dirty="0" smtClean="0"/>
              <a:t>מתוך: ממשק לניהול שטחים פתוחים נובמבר 2014 עמ' 59-62</a:t>
            </a:r>
            <a:endParaRPr lang="he-IL" sz="1200" dirty="0"/>
          </a:p>
        </p:txBody>
      </p:sp>
      <p:sp>
        <p:nvSpPr>
          <p:cNvPr id="6" name="TextBox 5"/>
          <p:cNvSpPr txBox="1"/>
          <p:nvPr/>
        </p:nvSpPr>
        <p:spPr>
          <a:xfrm>
            <a:off x="7164288" y="3974"/>
            <a:ext cx="1979712" cy="307777"/>
          </a:xfrm>
          <a:prstGeom prst="rect">
            <a:avLst/>
          </a:prstGeom>
          <a:solidFill>
            <a:srgbClr val="FFC000"/>
          </a:solidFill>
        </p:spPr>
        <p:txBody>
          <a:bodyPr wrap="square" rtlCol="1">
            <a:spAutoFit/>
          </a:bodyPr>
          <a:lstStyle/>
          <a:p>
            <a:r>
              <a:rPr lang="he-IL" sz="1400" dirty="0" smtClean="0"/>
              <a:t>ועדה לשטחים פתוחים</a:t>
            </a:r>
            <a:endParaRPr lang="he-IL" sz="1400" dirty="0"/>
          </a:p>
        </p:txBody>
      </p:sp>
    </p:spTree>
    <p:extLst>
      <p:ext uri="{BB962C8B-B14F-4D97-AF65-F5344CB8AC3E}">
        <p14:creationId xmlns:p14="http://schemas.microsoft.com/office/powerpoint/2010/main" val="176046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907704" cy="307777"/>
          </a:xfrm>
          <a:prstGeom prst="rect">
            <a:avLst/>
          </a:prstGeom>
          <a:solidFill>
            <a:schemeClr val="accent6">
              <a:lumMod val="60000"/>
              <a:lumOff val="40000"/>
            </a:schemeClr>
          </a:solidFill>
        </p:spPr>
        <p:txBody>
          <a:bodyPr wrap="square" rtlCol="1">
            <a:spAutoFit/>
          </a:bodyPr>
          <a:lstStyle/>
          <a:p>
            <a:r>
              <a:rPr lang="he-IL" sz="1400" dirty="0" smtClean="0"/>
              <a:t>הרחבת נחלות חקלאיות</a:t>
            </a:r>
            <a:endParaRPr lang="he-IL"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977499" cy="49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11960" y="404664"/>
            <a:ext cx="2232248" cy="923330"/>
          </a:xfrm>
          <a:prstGeom prst="rect">
            <a:avLst/>
          </a:prstGeom>
          <a:noFill/>
        </p:spPr>
        <p:txBody>
          <a:bodyPr wrap="square" rtlCol="1">
            <a:spAutoFit/>
          </a:bodyPr>
          <a:lstStyle/>
          <a:p>
            <a:r>
              <a:rPr lang="he-IL" dirty="0" smtClean="0"/>
              <a:t>תורן למדידת רוח </a:t>
            </a:r>
          </a:p>
          <a:p>
            <a:r>
              <a:rPr lang="he-IL" dirty="0" smtClean="0"/>
              <a:t>גובה 80 מ'</a:t>
            </a:r>
          </a:p>
          <a:p>
            <a:r>
              <a:rPr lang="he-IL" dirty="0" smtClean="0"/>
              <a:t>גדר בגובה 2.6 מ'</a:t>
            </a:r>
            <a:endParaRPr lang="he-IL" dirty="0"/>
          </a:p>
        </p:txBody>
      </p:sp>
    </p:spTree>
    <p:extLst>
      <p:ext uri="{BB962C8B-B14F-4D97-AF65-F5344CB8AC3E}">
        <p14:creationId xmlns:p14="http://schemas.microsoft.com/office/powerpoint/2010/main" val="89235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4" name="TextBox 3"/>
          <p:cNvSpPr txBox="1"/>
          <p:nvPr/>
        </p:nvSpPr>
        <p:spPr>
          <a:xfrm>
            <a:off x="0" y="3974"/>
            <a:ext cx="1259632" cy="307777"/>
          </a:xfrm>
          <a:prstGeom prst="rect">
            <a:avLst/>
          </a:prstGeom>
          <a:solidFill>
            <a:schemeClr val="accent6">
              <a:lumMod val="60000"/>
              <a:lumOff val="40000"/>
            </a:schemeClr>
          </a:solidFill>
        </p:spPr>
        <p:txBody>
          <a:bodyPr wrap="square" rtlCol="1">
            <a:spAutoFit/>
          </a:bodyPr>
          <a:lstStyle/>
          <a:p>
            <a:r>
              <a:rPr lang="he-IL" sz="1400" dirty="0" smtClean="0"/>
              <a:t>חיים דיין</a:t>
            </a:r>
            <a:endParaRPr lang="he-IL"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44405"/>
            <a:ext cx="4320480" cy="615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91880" y="3974"/>
            <a:ext cx="1512168" cy="369332"/>
          </a:xfrm>
          <a:prstGeom prst="rect">
            <a:avLst/>
          </a:prstGeom>
          <a:noFill/>
        </p:spPr>
        <p:txBody>
          <a:bodyPr wrap="square" rtlCol="1">
            <a:spAutoFit/>
          </a:bodyPr>
          <a:lstStyle/>
          <a:p>
            <a:r>
              <a:rPr lang="he-IL" dirty="0" smtClean="0"/>
              <a:t>מחסן וסככה</a:t>
            </a:r>
            <a:endParaRPr lang="he-IL" dirty="0"/>
          </a:p>
        </p:txBody>
      </p:sp>
    </p:spTree>
    <p:extLst>
      <p:ext uri="{BB962C8B-B14F-4D97-AF65-F5344CB8AC3E}">
        <p14:creationId xmlns:p14="http://schemas.microsoft.com/office/powerpoint/2010/main" val="373589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3" name="TextBox 2"/>
          <p:cNvSpPr txBox="1"/>
          <p:nvPr/>
        </p:nvSpPr>
        <p:spPr>
          <a:xfrm>
            <a:off x="0" y="3974"/>
            <a:ext cx="1907704" cy="307777"/>
          </a:xfrm>
          <a:prstGeom prst="rect">
            <a:avLst/>
          </a:prstGeom>
          <a:solidFill>
            <a:schemeClr val="accent6">
              <a:lumMod val="60000"/>
              <a:lumOff val="40000"/>
            </a:schemeClr>
          </a:solidFill>
        </p:spPr>
        <p:txBody>
          <a:bodyPr wrap="square" rtlCol="1">
            <a:spAutoFit/>
          </a:bodyPr>
          <a:lstStyle/>
          <a:p>
            <a:r>
              <a:rPr lang="he-IL" sz="1400" dirty="0" smtClean="0"/>
              <a:t>חיים דיין</a:t>
            </a:r>
            <a:endParaRPr lang="he-IL" sz="1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381"/>
            <a:ext cx="9144000" cy="500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311751"/>
            <a:ext cx="35623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27784" y="668216"/>
            <a:ext cx="1512168" cy="369332"/>
          </a:xfrm>
          <a:prstGeom prst="rect">
            <a:avLst/>
          </a:prstGeom>
          <a:noFill/>
        </p:spPr>
        <p:txBody>
          <a:bodyPr wrap="square" rtlCol="1">
            <a:spAutoFit/>
          </a:bodyPr>
          <a:lstStyle/>
          <a:p>
            <a:r>
              <a:rPr lang="he-IL" dirty="0" smtClean="0"/>
              <a:t>מחסן וסככה</a:t>
            </a:r>
            <a:endParaRPr lang="he-IL" dirty="0"/>
          </a:p>
        </p:txBody>
      </p:sp>
    </p:spTree>
    <p:extLst>
      <p:ext uri="{BB962C8B-B14F-4D97-AF65-F5344CB8AC3E}">
        <p14:creationId xmlns:p14="http://schemas.microsoft.com/office/powerpoint/2010/main" val="375896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04" y="476672"/>
            <a:ext cx="9036496" cy="5986254"/>
          </a:xfrm>
          <a:prstGeom prst="rect">
            <a:avLst/>
          </a:prstGeom>
        </p:spPr>
        <p:txBody>
          <a:bodyPr wrap="square">
            <a:spAutoFit/>
          </a:bodyPr>
          <a:lstStyle/>
          <a:p>
            <a:r>
              <a:rPr lang="he-IL" sz="1400" u="sng" dirty="0"/>
              <a:t>להלן הצעה לאיוש חברי המנהלת: </a:t>
            </a:r>
            <a:endParaRPr lang="en-US" sz="1400" dirty="0"/>
          </a:p>
          <a:p>
            <a:pPr lvl="0">
              <a:lnSpc>
                <a:spcPct val="150000"/>
              </a:lnSpc>
            </a:pPr>
            <a:r>
              <a:rPr lang="he-IL" sz="1400" dirty="0"/>
              <a:t>ראש המועצה האזורית גולן, או נציג מטעמו – יו"ר</a:t>
            </a:r>
            <a:r>
              <a:rPr lang="he-IL" sz="1400" dirty="0" smtClean="0"/>
              <a:t>. 	נציג/ת </a:t>
            </a:r>
            <a:r>
              <a:rPr lang="he-IL" sz="1400" dirty="0"/>
              <a:t>יחידת השטחים הפתוחים של המועצה האזורית גולן - מרכז.</a:t>
            </a:r>
            <a:endParaRPr lang="en-US" sz="1400" dirty="0"/>
          </a:p>
          <a:p>
            <a:pPr lvl="0">
              <a:lnSpc>
                <a:spcPct val="150000"/>
              </a:lnSpc>
            </a:pPr>
            <a:r>
              <a:rPr lang="he-IL" sz="1400" dirty="0"/>
              <a:t>נציג/ת אגף הנדסה והועדה המקומית גולן</a:t>
            </a:r>
            <a:r>
              <a:rPr lang="he-IL" sz="1400" dirty="0" smtClean="0"/>
              <a:t>. 	נציג/ת </a:t>
            </a:r>
            <a:r>
              <a:rPr lang="he-IL" sz="1400" dirty="0"/>
              <a:t>הועדה החקלאית של המועצה האזורית גולן.</a:t>
            </a:r>
            <a:endParaRPr lang="en-US" sz="1400" dirty="0"/>
          </a:p>
          <a:p>
            <a:pPr lvl="0">
              <a:lnSpc>
                <a:spcPct val="150000"/>
              </a:lnSpc>
            </a:pPr>
            <a:r>
              <a:rPr lang="he-IL" sz="1400" dirty="0"/>
              <a:t>נציג/ת הבוקרים בגולן</a:t>
            </a:r>
            <a:r>
              <a:rPr lang="he-IL" sz="1400" dirty="0" smtClean="0"/>
              <a:t>. 			נציג/ת </a:t>
            </a:r>
            <a:r>
              <a:rPr lang="he-IL" sz="1400" dirty="0"/>
              <a:t>הועדה לאיכות הסביבה של המועצה האזורית גולן.</a:t>
            </a:r>
            <a:endParaRPr lang="en-US" sz="1400" dirty="0"/>
          </a:p>
          <a:p>
            <a:pPr lvl="0">
              <a:lnSpc>
                <a:spcPct val="150000"/>
              </a:lnSpc>
            </a:pPr>
            <a:r>
              <a:rPr lang="he-IL" sz="1400" dirty="0"/>
              <a:t>נציג/ת משרד החקלאות ופיתוח הכפר</a:t>
            </a:r>
            <a:r>
              <a:rPr lang="he-IL" sz="1400" dirty="0" smtClean="0"/>
              <a:t>. 		נציג/ת </a:t>
            </a:r>
            <a:r>
              <a:rPr lang="he-IL" sz="1400" dirty="0"/>
              <a:t>רשות הטבע והגנים.</a:t>
            </a:r>
            <a:endParaRPr lang="en-US" sz="1400" dirty="0"/>
          </a:p>
          <a:p>
            <a:pPr lvl="0">
              <a:lnSpc>
                <a:spcPct val="150000"/>
              </a:lnSpc>
            </a:pPr>
            <a:r>
              <a:rPr lang="he-IL" sz="1400" dirty="0"/>
              <a:t>נציג/ת הקרן </a:t>
            </a:r>
            <a:r>
              <a:rPr lang="he-IL" sz="1400" dirty="0" err="1"/>
              <a:t>הקימת</a:t>
            </a:r>
            <a:r>
              <a:rPr lang="he-IL" sz="1400" dirty="0"/>
              <a:t> לישראל</a:t>
            </a:r>
            <a:r>
              <a:rPr lang="he-IL" sz="1400" dirty="0" smtClean="0"/>
              <a:t>. 		נציג/ת </a:t>
            </a:r>
            <a:r>
              <a:rPr lang="he-IL" sz="1400" dirty="0"/>
              <a:t>לשכת התכנון מחוז צפון, משרד הפנים.</a:t>
            </a:r>
            <a:endParaRPr lang="en-US" sz="1400" dirty="0"/>
          </a:p>
          <a:p>
            <a:pPr lvl="0">
              <a:lnSpc>
                <a:spcPct val="150000"/>
              </a:lnSpc>
            </a:pPr>
            <a:r>
              <a:rPr lang="he-IL" sz="1400" dirty="0"/>
              <a:t>נציג/ת המשרד להגנת הסביבה</a:t>
            </a:r>
            <a:r>
              <a:rPr lang="he-IL" sz="1400" dirty="0" smtClean="0"/>
              <a:t>. 		נציג/ת </a:t>
            </a:r>
            <a:r>
              <a:rPr lang="he-IL" sz="1400" dirty="0"/>
              <a:t>מערכת הביטחון.</a:t>
            </a:r>
            <a:endParaRPr lang="en-US" sz="1400" dirty="0"/>
          </a:p>
          <a:p>
            <a:pPr lvl="0">
              <a:lnSpc>
                <a:spcPct val="150000"/>
              </a:lnSpc>
            </a:pPr>
            <a:r>
              <a:rPr lang="he-IL" sz="1400" dirty="0"/>
              <a:t>נציג/ת החטיבה להתיישבות</a:t>
            </a:r>
            <a:r>
              <a:rPr lang="he-IL" sz="1400" dirty="0" smtClean="0"/>
              <a:t>. 		נציג/ת </a:t>
            </a:r>
            <a:r>
              <a:rPr lang="he-IL" sz="1400" dirty="0"/>
              <a:t>אגודת המים מי גולן.</a:t>
            </a:r>
            <a:endParaRPr lang="en-US" sz="1400" dirty="0"/>
          </a:p>
          <a:p>
            <a:pPr lvl="0">
              <a:lnSpc>
                <a:spcPct val="150000"/>
              </a:lnSpc>
            </a:pPr>
            <a:r>
              <a:rPr lang="he-IL" sz="1400" dirty="0"/>
              <a:t>מומחה מתחום האקולוגיה ו/או חקלאות (מתחלף</a:t>
            </a:r>
            <a:r>
              <a:rPr lang="he-IL" sz="1400" dirty="0" smtClean="0"/>
              <a:t>). 	נציג/ת </a:t>
            </a:r>
            <a:r>
              <a:rPr lang="he-IL" sz="1400" dirty="0"/>
              <a:t>ציבור – אחד </a:t>
            </a:r>
            <a:r>
              <a:rPr lang="he-IL" sz="1400" dirty="0" err="1"/>
              <a:t>מהתיירנים</a:t>
            </a:r>
            <a:r>
              <a:rPr lang="he-IL" sz="1400" dirty="0"/>
              <a:t> בגולן (מתחלף).</a:t>
            </a:r>
            <a:endParaRPr lang="en-US" sz="1400" dirty="0"/>
          </a:p>
          <a:p>
            <a:pPr lvl="0">
              <a:lnSpc>
                <a:spcPct val="150000"/>
              </a:lnSpc>
            </a:pPr>
            <a:r>
              <a:rPr lang="he-IL" sz="1400" dirty="0"/>
              <a:t>נציג/ת רשות הניקוז</a:t>
            </a:r>
            <a:r>
              <a:rPr lang="he-IL" sz="1400" dirty="0" smtClean="0"/>
              <a:t>. </a:t>
            </a:r>
          </a:p>
          <a:p>
            <a:pPr lvl="0">
              <a:lnSpc>
                <a:spcPct val="150000"/>
              </a:lnSpc>
            </a:pPr>
            <a:r>
              <a:rPr lang="he-IL" sz="1400" dirty="0" smtClean="0"/>
              <a:t>וכן </a:t>
            </a:r>
            <a:r>
              <a:rPr lang="he-IL" sz="1400" dirty="0"/>
              <a:t>לפי הצורך:</a:t>
            </a:r>
            <a:endParaRPr lang="en-US" sz="1400" dirty="0"/>
          </a:p>
          <a:p>
            <a:pPr lvl="0">
              <a:lnSpc>
                <a:spcPct val="150000"/>
              </a:lnSpc>
            </a:pPr>
            <a:r>
              <a:rPr lang="he-IL" sz="1400" dirty="0"/>
              <a:t>נציג/ת רשות מקרקעי ישראל</a:t>
            </a:r>
            <a:r>
              <a:rPr lang="he-IL" sz="1400" dirty="0" smtClean="0"/>
              <a:t>. 	נציג/ת </a:t>
            </a:r>
            <a:r>
              <a:rPr lang="he-IL" sz="1400" dirty="0"/>
              <a:t>רשות המים.</a:t>
            </a:r>
            <a:endParaRPr lang="en-US" sz="1400" dirty="0"/>
          </a:p>
          <a:p>
            <a:pPr lvl="0">
              <a:lnSpc>
                <a:spcPct val="150000"/>
              </a:lnSpc>
            </a:pPr>
            <a:r>
              <a:rPr lang="he-IL" sz="1400" dirty="0"/>
              <a:t>נציג/ת רשות העתיקות</a:t>
            </a:r>
            <a:r>
              <a:rPr lang="he-IL" sz="1400" dirty="0" smtClean="0"/>
              <a:t>. 		נציג/ת </a:t>
            </a:r>
            <a:r>
              <a:rPr lang="he-IL" sz="1400" dirty="0"/>
              <a:t>משרד התיירות.	</a:t>
            </a:r>
            <a:endParaRPr lang="en-US" sz="1400" dirty="0"/>
          </a:p>
          <a:p>
            <a:pPr lvl="0">
              <a:lnSpc>
                <a:spcPct val="150000"/>
              </a:lnSpc>
            </a:pPr>
            <a:r>
              <a:rPr lang="he-IL" sz="1400" dirty="0"/>
              <a:t>נציג/ת החברה להגנת הטבע</a:t>
            </a:r>
            <a:r>
              <a:rPr lang="he-IL" sz="1400" dirty="0" smtClean="0"/>
              <a:t>. </a:t>
            </a:r>
            <a:r>
              <a:rPr lang="he-IL" dirty="0"/>
              <a:t> </a:t>
            </a:r>
            <a:endParaRPr lang="en-US" dirty="0"/>
          </a:p>
          <a:p>
            <a:endParaRPr lang="he-IL" dirty="0" smtClean="0"/>
          </a:p>
          <a:p>
            <a:endParaRPr lang="he-IL" dirty="0"/>
          </a:p>
          <a:p>
            <a:r>
              <a:rPr lang="he-IL" dirty="0" smtClean="0"/>
              <a:t>יו"ר </a:t>
            </a:r>
            <a:r>
              <a:rPr lang="he-IL" dirty="0"/>
              <a:t>מנהלת השטחים הפתוחים יהיה רשאי להוסיף חברים למנהלת, ולאשר שינויים פרסונאליים בהרכבה, באישור רוב חברי המנהלת. ניתן יהיה לאפשר השתתפות גורמים נוספים בדיונים, כמשקיפים ללא זכות הצבעה.</a:t>
            </a:r>
            <a:endParaRPr lang="en-US" dirty="0"/>
          </a:p>
        </p:txBody>
      </p:sp>
      <p:sp>
        <p:nvSpPr>
          <p:cNvPr id="3" name="TextBox 2"/>
          <p:cNvSpPr txBox="1"/>
          <p:nvPr/>
        </p:nvSpPr>
        <p:spPr>
          <a:xfrm>
            <a:off x="7164288" y="3974"/>
            <a:ext cx="1979712" cy="307777"/>
          </a:xfrm>
          <a:prstGeom prst="rect">
            <a:avLst/>
          </a:prstGeom>
          <a:solidFill>
            <a:srgbClr val="FFC000"/>
          </a:solidFill>
        </p:spPr>
        <p:txBody>
          <a:bodyPr wrap="square" rtlCol="1">
            <a:spAutoFit/>
          </a:bodyPr>
          <a:lstStyle/>
          <a:p>
            <a:r>
              <a:rPr lang="he-IL" sz="1400" dirty="0" smtClean="0"/>
              <a:t>ועדה לשטחים פתוחים</a:t>
            </a:r>
            <a:endParaRPr lang="he-IL" sz="1400" dirty="0"/>
          </a:p>
        </p:txBody>
      </p:sp>
    </p:spTree>
    <p:extLst>
      <p:ext uri="{BB962C8B-B14F-4D97-AF65-F5344CB8AC3E}">
        <p14:creationId xmlns:p14="http://schemas.microsoft.com/office/powerpoint/2010/main" val="287023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04" y="620688"/>
            <a:ext cx="8964488" cy="4939814"/>
          </a:xfrm>
          <a:prstGeom prst="rect">
            <a:avLst/>
          </a:prstGeom>
        </p:spPr>
        <p:txBody>
          <a:bodyPr wrap="square">
            <a:spAutoFit/>
          </a:bodyPr>
          <a:lstStyle/>
          <a:p>
            <a:r>
              <a:rPr lang="he-IL" u="sng" dirty="0"/>
              <a:t>צוות היגוי מורחב </a:t>
            </a:r>
            <a:endParaRPr lang="en-US" dirty="0"/>
          </a:p>
          <a:p>
            <a:pPr>
              <a:lnSpc>
                <a:spcPct val="150000"/>
              </a:lnSpc>
            </a:pPr>
            <a:r>
              <a:rPr lang="he-IL" dirty="0"/>
              <a:t>במידה ומנהלת השטחים הפתוחים תחליט כי נדרש עדכון של תכנית האב לשטחים הפתוחים, או במקרים בהם לא נמצא פתרון לקונפליקט במסגרת מנהלת השטחים הפתוחים, יזומן צוות היגוי מורחב לדיון ליבון והחלטה. צוות זה לא </a:t>
            </a:r>
            <a:r>
              <a:rPr lang="he-IL" dirty="0" err="1"/>
              <a:t>יפגש</a:t>
            </a:r>
            <a:r>
              <a:rPr lang="he-IL" dirty="0"/>
              <a:t> על בסיס קבוע, אלא אד-הוק בנושאים הנדרשים, בהתאם להחלטת המנהלת. סמכויותיו של הצוות המורחב: לאשר שינויים ועדכונים לתכנית האב לשטחים הפתוחים; להכריע במקרים של חוסר הסכמה במנהלת השטחים הפתוחים.</a:t>
            </a:r>
            <a:endParaRPr lang="en-US" dirty="0"/>
          </a:p>
          <a:p>
            <a:endParaRPr lang="he-IL" u="sng" dirty="0" smtClean="0"/>
          </a:p>
          <a:p>
            <a:endParaRPr lang="he-IL" u="sng" dirty="0" smtClean="0"/>
          </a:p>
          <a:p>
            <a:r>
              <a:rPr lang="he-IL" u="sng" dirty="0" smtClean="0"/>
              <a:t>להלן </a:t>
            </a:r>
            <a:r>
              <a:rPr lang="he-IL" u="sng" dirty="0"/>
              <a:t>הצעה להרכב צוות ההיגוי המורחב:</a:t>
            </a:r>
            <a:endParaRPr lang="en-US" dirty="0"/>
          </a:p>
          <a:p>
            <a:pPr lvl="0">
              <a:lnSpc>
                <a:spcPct val="150000"/>
              </a:lnSpc>
            </a:pPr>
            <a:r>
              <a:rPr lang="he-IL" dirty="0" smtClean="0"/>
              <a:t>כל </a:t>
            </a:r>
            <a:r>
              <a:rPr lang="he-IL" dirty="0"/>
              <a:t>החברים במנהלת השטחים הפתוחים, ובנוסף:</a:t>
            </a:r>
            <a:endParaRPr lang="en-US" dirty="0"/>
          </a:p>
          <a:p>
            <a:pPr lvl="0">
              <a:lnSpc>
                <a:spcPct val="150000"/>
              </a:lnSpc>
            </a:pPr>
            <a:r>
              <a:rPr lang="he-IL" dirty="0"/>
              <a:t>חברי הנהלת המועצה האזורית גולן.</a:t>
            </a:r>
            <a:endParaRPr lang="en-US" dirty="0"/>
          </a:p>
          <a:p>
            <a:pPr lvl="0">
              <a:lnSpc>
                <a:spcPct val="150000"/>
              </a:lnSpc>
            </a:pPr>
            <a:r>
              <a:rPr lang="he-IL" dirty="0"/>
              <a:t>נציגי היישובים הדרוזיים בגולן, נציג/ת מועצה מקומית קצרין.</a:t>
            </a:r>
            <a:endParaRPr lang="en-US" dirty="0"/>
          </a:p>
          <a:p>
            <a:pPr lvl="0">
              <a:lnSpc>
                <a:spcPct val="150000"/>
              </a:lnSpc>
            </a:pPr>
            <a:r>
              <a:rPr lang="he-IL" dirty="0"/>
              <a:t>שני נציגי/</a:t>
            </a:r>
            <a:r>
              <a:rPr lang="he-IL" dirty="0" err="1"/>
              <a:t>ות</a:t>
            </a:r>
            <a:r>
              <a:rPr lang="he-IL" dirty="0"/>
              <a:t> ציבור (נוסף על נציגי הציבור שבמנהלת). </a:t>
            </a:r>
            <a:endParaRPr lang="en-US" dirty="0"/>
          </a:p>
        </p:txBody>
      </p:sp>
      <p:sp>
        <p:nvSpPr>
          <p:cNvPr id="3" name="TextBox 2"/>
          <p:cNvSpPr txBox="1"/>
          <p:nvPr/>
        </p:nvSpPr>
        <p:spPr>
          <a:xfrm>
            <a:off x="7164288" y="3974"/>
            <a:ext cx="1979712" cy="307777"/>
          </a:xfrm>
          <a:prstGeom prst="rect">
            <a:avLst/>
          </a:prstGeom>
          <a:solidFill>
            <a:srgbClr val="FFC000"/>
          </a:solidFill>
        </p:spPr>
        <p:txBody>
          <a:bodyPr wrap="square" rtlCol="1">
            <a:spAutoFit/>
          </a:bodyPr>
          <a:lstStyle/>
          <a:p>
            <a:r>
              <a:rPr lang="he-IL" sz="1400" dirty="0" smtClean="0"/>
              <a:t>ועדה לשטחים פתוחים</a:t>
            </a:r>
            <a:endParaRPr lang="he-IL" sz="1400" dirty="0"/>
          </a:p>
        </p:txBody>
      </p:sp>
    </p:spTree>
    <p:extLst>
      <p:ext uri="{BB962C8B-B14F-4D97-AF65-F5344CB8AC3E}">
        <p14:creationId xmlns:p14="http://schemas.microsoft.com/office/powerpoint/2010/main" val="346129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860032" cy="687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30" y="657124"/>
            <a:ext cx="7104484" cy="1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84368" y="3974"/>
            <a:ext cx="1259632" cy="307777"/>
          </a:xfrm>
          <a:prstGeom prst="rect">
            <a:avLst/>
          </a:prstGeom>
          <a:solidFill>
            <a:srgbClr val="FFC000"/>
          </a:solidFill>
        </p:spPr>
        <p:txBody>
          <a:bodyPr wrap="square" rtlCol="1">
            <a:spAutoFit/>
          </a:bodyPr>
          <a:lstStyle/>
          <a:p>
            <a:r>
              <a:rPr lang="he-IL" sz="1400" dirty="0" smtClean="0"/>
              <a:t>חוות סולריות</a:t>
            </a:r>
            <a:endParaRPr lang="he-IL" sz="1400" dirty="0"/>
          </a:p>
        </p:txBody>
      </p:sp>
    </p:spTree>
    <p:extLst>
      <p:ext uri="{BB962C8B-B14F-4D97-AF65-F5344CB8AC3E}">
        <p14:creationId xmlns:p14="http://schemas.microsoft.com/office/powerpoint/2010/main" val="322148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3568" y="3861048"/>
            <a:ext cx="7992888" cy="2862322"/>
          </a:xfrm>
          <a:prstGeom prst="rect">
            <a:avLst/>
          </a:prstGeom>
        </p:spPr>
        <p:txBody>
          <a:bodyPr wrap="square">
            <a:spAutoFit/>
          </a:bodyPr>
          <a:lstStyle/>
          <a:p>
            <a:r>
              <a:rPr lang="he-IL" dirty="0"/>
              <a:t>אנחנו מעדיפים את האפשרות הראשונה קטנים </a:t>
            </a:r>
            <a:r>
              <a:rPr lang="he-IL" dirty="0" err="1"/>
              <a:t>וצמודי</a:t>
            </a:r>
            <a:r>
              <a:rPr lang="he-IL" dirty="0"/>
              <a:t> דופן. במידה והליך זה לא אפשרי בגולן </a:t>
            </a:r>
            <a:r>
              <a:rPr lang="he-IL" dirty="0" smtClean="0"/>
              <a:t>יש </a:t>
            </a:r>
            <a:r>
              <a:rPr lang="he-IL" dirty="0"/>
              <a:t>להעדיף מתקן או שניים גדולים ולצמצם ככל הניתן את השפעתם של קווי התשתית </a:t>
            </a:r>
            <a:r>
              <a:rPr lang="he-IL" dirty="0" smtClean="0"/>
              <a:t>הנלווים או </a:t>
            </a:r>
            <a:r>
              <a:rPr lang="he-IL" dirty="0"/>
              <a:t>התבססות על קווי תשתית קיימים. כמו כן יש לתת מענה להיבט הנופי העשוי להיות </a:t>
            </a:r>
            <a:r>
              <a:rPr lang="he-IL" dirty="0" smtClean="0"/>
              <a:t>משמעותי יותר</a:t>
            </a:r>
            <a:r>
              <a:rPr lang="he-IL" dirty="0"/>
              <a:t>.</a:t>
            </a:r>
          </a:p>
          <a:p>
            <a:endParaRPr lang="he-IL" dirty="0" smtClean="0"/>
          </a:p>
          <a:p>
            <a:r>
              <a:rPr lang="he-IL" dirty="0" smtClean="0"/>
              <a:t>בכל </a:t>
            </a:r>
            <a:r>
              <a:rPr lang="he-IL" dirty="0"/>
              <a:t>מקרה מומלץ להתייעץ באקולוגים, במתן פתרונות לנושאים אקולוגיים שונים העלולים</a:t>
            </a:r>
          </a:p>
          <a:p>
            <a:r>
              <a:rPr lang="he-IL" dirty="0"/>
              <a:t>לנבוע מהקמת המתקן</a:t>
            </a:r>
            <a:r>
              <a:rPr lang="he-IL" dirty="0" smtClean="0"/>
              <a:t>.</a:t>
            </a:r>
          </a:p>
          <a:p>
            <a:endParaRPr lang="he-IL" dirty="0"/>
          </a:p>
          <a:p>
            <a:endParaRPr lang="he-IL" dirty="0" smtClean="0"/>
          </a:p>
          <a:p>
            <a:r>
              <a:rPr lang="he-IL" dirty="0" smtClean="0"/>
              <a:t>דותן רותם – </a:t>
            </a:r>
            <a:r>
              <a:rPr lang="he-IL" dirty="0" err="1" smtClean="0"/>
              <a:t>רט"ג</a:t>
            </a:r>
            <a:endParaRPr lang="he-IL" dirty="0"/>
          </a:p>
        </p:txBody>
      </p:sp>
      <p:sp>
        <p:nvSpPr>
          <p:cNvPr id="3" name="מלבן 2"/>
          <p:cNvSpPr/>
          <p:nvPr/>
        </p:nvSpPr>
        <p:spPr>
          <a:xfrm>
            <a:off x="1205880" y="3284984"/>
            <a:ext cx="7308304" cy="369332"/>
          </a:xfrm>
          <a:prstGeom prst="rect">
            <a:avLst/>
          </a:prstGeom>
        </p:spPr>
        <p:txBody>
          <a:bodyPr wrap="square">
            <a:spAutoFit/>
          </a:bodyPr>
          <a:lstStyle/>
          <a:p>
            <a:r>
              <a:rPr lang="he-IL" u="sng" dirty="0" err="1"/>
              <a:t>חוו"ד</a:t>
            </a:r>
            <a:r>
              <a:rPr lang="he-IL" u="sng" dirty="0"/>
              <a:t> משווה בין הקמת מתקן סולארי אחד גדול לעומת מספר מתקנים קטנים בגולן</a:t>
            </a:r>
          </a:p>
        </p:txBody>
      </p:sp>
      <p:sp>
        <p:nvSpPr>
          <p:cNvPr id="4" name="TextBox 3"/>
          <p:cNvSpPr txBox="1"/>
          <p:nvPr/>
        </p:nvSpPr>
        <p:spPr>
          <a:xfrm>
            <a:off x="7884368" y="3974"/>
            <a:ext cx="1259632" cy="307777"/>
          </a:xfrm>
          <a:prstGeom prst="rect">
            <a:avLst/>
          </a:prstGeom>
          <a:solidFill>
            <a:srgbClr val="FFC000"/>
          </a:solidFill>
        </p:spPr>
        <p:txBody>
          <a:bodyPr wrap="square" rtlCol="1">
            <a:spAutoFit/>
          </a:bodyPr>
          <a:lstStyle/>
          <a:p>
            <a:r>
              <a:rPr lang="he-IL" sz="1400" dirty="0" smtClean="0"/>
              <a:t>חוות סולריות</a:t>
            </a:r>
            <a:endParaRPr lang="he-IL" sz="1400" dirty="0"/>
          </a:p>
        </p:txBody>
      </p:sp>
      <p:sp>
        <p:nvSpPr>
          <p:cNvPr id="5" name="מלבן 4"/>
          <p:cNvSpPr/>
          <p:nvPr/>
        </p:nvSpPr>
        <p:spPr>
          <a:xfrm>
            <a:off x="323528" y="476672"/>
            <a:ext cx="8640960" cy="1723549"/>
          </a:xfrm>
          <a:prstGeom prst="rect">
            <a:avLst/>
          </a:prstGeom>
        </p:spPr>
        <p:txBody>
          <a:bodyPr wrap="square">
            <a:spAutoFit/>
          </a:bodyPr>
          <a:lstStyle/>
          <a:p>
            <a:r>
              <a:rPr lang="he-IL" u="sng" dirty="0" smtClean="0"/>
              <a:t>המלצת מנהלת 7/8/2018</a:t>
            </a:r>
          </a:p>
          <a:p>
            <a:r>
              <a:rPr lang="he-IL" sz="1600" dirty="0" smtClean="0"/>
              <a:t>בהמשך </a:t>
            </a:r>
            <a:r>
              <a:rPr lang="he-IL" sz="1600" dirty="0"/>
              <a:t>לדיון שהתקיים בנושא, המלצת המנהלת תתייחס לפרטים הבאים:</a:t>
            </a:r>
            <a:endParaRPr lang="en-US" sz="1600" dirty="0"/>
          </a:p>
          <a:p>
            <a:pPr lvl="0">
              <a:lnSpc>
                <a:spcPct val="150000"/>
              </a:lnSpc>
            </a:pPr>
            <a:r>
              <a:rPr lang="he-IL" sz="1600" dirty="0"/>
              <a:t>אזורים מועדפים להצבת </a:t>
            </a:r>
            <a:r>
              <a:rPr lang="he-IL" sz="1600" dirty="0" smtClean="0"/>
              <a:t>החוות, </a:t>
            </a:r>
            <a:r>
              <a:rPr lang="he-IL" sz="1600" dirty="0"/>
              <a:t>בהתאם לערכיות השטחים כפי שנקבעה בתוכנית אב שלטחים פתוחים.  </a:t>
            </a:r>
            <a:endParaRPr lang="en-US" sz="1600" dirty="0"/>
          </a:p>
          <a:p>
            <a:pPr lvl="0">
              <a:lnSpc>
                <a:spcPct val="150000"/>
              </a:lnSpc>
            </a:pPr>
            <a:r>
              <a:rPr lang="he-IL" sz="1600" dirty="0"/>
              <a:t>האם להעדיף פיזור בהיקפים של 250 דונם בשטחי המשבצת של הישובים החקלאיים או הכוונה למספר אזורים מצומצם? </a:t>
            </a:r>
            <a:endParaRPr lang="en-US" sz="1600" dirty="0"/>
          </a:p>
        </p:txBody>
      </p:sp>
    </p:spTree>
    <p:extLst>
      <p:ext uri="{BB962C8B-B14F-4D97-AF65-F5344CB8AC3E}">
        <p14:creationId xmlns:p14="http://schemas.microsoft.com/office/powerpoint/2010/main" val="398026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76256" y="3974"/>
            <a:ext cx="2267744" cy="307777"/>
          </a:xfrm>
          <a:prstGeom prst="rect">
            <a:avLst/>
          </a:prstGeom>
          <a:solidFill>
            <a:srgbClr val="FFC000"/>
          </a:solidFill>
        </p:spPr>
        <p:txBody>
          <a:bodyPr wrap="square" rtlCol="1">
            <a:spAutoFit/>
          </a:bodyPr>
          <a:lstStyle/>
          <a:p>
            <a:r>
              <a:rPr lang="he-IL" sz="1400" dirty="0" smtClean="0"/>
              <a:t>צוות מעקב – טורבינות רוח</a:t>
            </a:r>
            <a:endParaRPr lang="he-IL" sz="1400" dirty="0"/>
          </a:p>
        </p:txBody>
      </p:sp>
      <p:pic>
        <p:nvPicPr>
          <p:cNvPr id="4" name="תמונה 3"/>
          <p:cNvPicPr/>
          <p:nvPr/>
        </p:nvPicPr>
        <p:blipFill>
          <a:blip r:embed="rId2">
            <a:extLst>
              <a:ext uri="{28A0092B-C50C-407E-A947-70E740481C1C}">
                <a14:useLocalDpi xmlns:a14="http://schemas.microsoft.com/office/drawing/2010/main" val="0"/>
              </a:ext>
            </a:extLst>
          </a:blip>
          <a:stretch>
            <a:fillRect/>
          </a:stretch>
        </p:blipFill>
        <p:spPr>
          <a:xfrm>
            <a:off x="971600" y="836712"/>
            <a:ext cx="7650574" cy="4310010"/>
          </a:xfrm>
          <a:prstGeom prst="rect">
            <a:avLst/>
          </a:prstGeom>
        </p:spPr>
      </p:pic>
    </p:spTree>
    <p:extLst>
      <p:ext uri="{BB962C8B-B14F-4D97-AF65-F5344CB8AC3E}">
        <p14:creationId xmlns:p14="http://schemas.microsoft.com/office/powerpoint/2010/main" val="205781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1751"/>
            <a:ext cx="9036496" cy="374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3974"/>
            <a:ext cx="827584" cy="307777"/>
          </a:xfrm>
          <a:prstGeom prst="rect">
            <a:avLst/>
          </a:prstGeom>
          <a:solidFill>
            <a:schemeClr val="accent6">
              <a:lumMod val="60000"/>
              <a:lumOff val="40000"/>
            </a:schemeClr>
          </a:solidFill>
        </p:spPr>
        <p:txBody>
          <a:bodyPr wrap="square" rtlCol="1">
            <a:spAutoFit/>
          </a:bodyPr>
          <a:lstStyle/>
          <a:p>
            <a:r>
              <a:rPr lang="he-IL" sz="1400" dirty="0" smtClean="0"/>
              <a:t>תהל</a:t>
            </a:r>
            <a:endParaRPr lang="he-IL" sz="1400" dirty="0"/>
          </a:p>
        </p:txBody>
      </p:sp>
      <p:sp>
        <p:nvSpPr>
          <p:cNvPr id="3" name="TextBox 2"/>
          <p:cNvSpPr txBox="1"/>
          <p:nvPr/>
        </p:nvSpPr>
        <p:spPr>
          <a:xfrm>
            <a:off x="3491880" y="3974"/>
            <a:ext cx="2232248" cy="369332"/>
          </a:xfrm>
          <a:prstGeom prst="rect">
            <a:avLst/>
          </a:prstGeom>
          <a:noFill/>
        </p:spPr>
        <p:txBody>
          <a:bodyPr wrap="square" rtlCol="1">
            <a:spAutoFit/>
          </a:bodyPr>
          <a:lstStyle/>
          <a:p>
            <a:r>
              <a:rPr lang="he-IL" dirty="0" smtClean="0"/>
              <a:t>קו מים לשניר ולתל דן</a:t>
            </a:r>
            <a:endParaRPr lang="he-IL" dirty="0"/>
          </a:p>
        </p:txBody>
      </p:sp>
    </p:spTree>
    <p:extLst>
      <p:ext uri="{BB962C8B-B14F-4D97-AF65-F5344CB8AC3E}">
        <p14:creationId xmlns:p14="http://schemas.microsoft.com/office/powerpoint/2010/main" val="159660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64904"/>
            <a:ext cx="9178273" cy="353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44208" y="3974"/>
            <a:ext cx="2699792" cy="307777"/>
          </a:xfrm>
          <a:prstGeom prst="rect">
            <a:avLst/>
          </a:prstGeom>
          <a:solidFill>
            <a:srgbClr val="FFC000"/>
          </a:solidFill>
        </p:spPr>
        <p:txBody>
          <a:bodyPr wrap="square" rtlCol="1">
            <a:spAutoFit/>
          </a:bodyPr>
          <a:lstStyle/>
          <a:p>
            <a:r>
              <a:rPr lang="he-IL" sz="1400" dirty="0" smtClean="0"/>
              <a:t>חוות דעת- הועדה לשטחים פתוחים</a:t>
            </a:r>
            <a:endParaRPr lang="he-IL" sz="1400" dirty="0"/>
          </a:p>
        </p:txBody>
      </p:sp>
      <p:sp>
        <p:nvSpPr>
          <p:cNvPr id="6" name="TextBox 5"/>
          <p:cNvSpPr txBox="1"/>
          <p:nvPr/>
        </p:nvSpPr>
        <p:spPr>
          <a:xfrm>
            <a:off x="0" y="3974"/>
            <a:ext cx="827584" cy="307777"/>
          </a:xfrm>
          <a:prstGeom prst="rect">
            <a:avLst/>
          </a:prstGeom>
          <a:solidFill>
            <a:schemeClr val="accent6">
              <a:lumMod val="60000"/>
              <a:lumOff val="40000"/>
            </a:schemeClr>
          </a:solidFill>
        </p:spPr>
        <p:txBody>
          <a:bodyPr wrap="square" rtlCol="1">
            <a:spAutoFit/>
          </a:bodyPr>
          <a:lstStyle/>
          <a:p>
            <a:r>
              <a:rPr lang="he-IL" sz="1400" dirty="0" smtClean="0"/>
              <a:t>תהל</a:t>
            </a:r>
            <a:endParaRPr lang="he-IL" sz="1400" dirty="0"/>
          </a:p>
        </p:txBody>
      </p:sp>
      <p:sp>
        <p:nvSpPr>
          <p:cNvPr id="7" name="TextBox 6"/>
          <p:cNvSpPr txBox="1"/>
          <p:nvPr/>
        </p:nvSpPr>
        <p:spPr>
          <a:xfrm>
            <a:off x="3491880" y="3974"/>
            <a:ext cx="2232248" cy="369332"/>
          </a:xfrm>
          <a:prstGeom prst="rect">
            <a:avLst/>
          </a:prstGeom>
          <a:noFill/>
        </p:spPr>
        <p:txBody>
          <a:bodyPr wrap="square" rtlCol="1">
            <a:spAutoFit/>
          </a:bodyPr>
          <a:lstStyle/>
          <a:p>
            <a:r>
              <a:rPr lang="he-IL" dirty="0" smtClean="0"/>
              <a:t>קו מים לשניר ולתל דן</a:t>
            </a:r>
            <a:endParaRPr lang="he-IL" dirty="0"/>
          </a:p>
        </p:txBody>
      </p:sp>
    </p:spTree>
    <p:extLst>
      <p:ext uri="{BB962C8B-B14F-4D97-AF65-F5344CB8AC3E}">
        <p14:creationId xmlns:p14="http://schemas.microsoft.com/office/powerpoint/2010/main" val="33592104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662</Words>
  <Application>Microsoft Office PowerPoint</Application>
  <PresentationFormat>‫הצגה על המסך (4:3)</PresentationFormat>
  <Paragraphs>132</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קובי גביש</dc:creator>
  <cp:lastModifiedBy>קובי גביש</cp:lastModifiedBy>
  <cp:revision>64</cp:revision>
  <cp:lastPrinted>2019-03-24T11:19:27Z</cp:lastPrinted>
  <dcterms:created xsi:type="dcterms:W3CDTF">2018-11-29T12:14:35Z</dcterms:created>
  <dcterms:modified xsi:type="dcterms:W3CDTF">2019-05-02T09:35:05Z</dcterms:modified>
</cp:coreProperties>
</file>