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648" r:id="rId1"/>
  </p:sldMasterIdLst>
  <p:sldIdLst>
    <p:sldId id="260" r:id="rId2"/>
    <p:sldId id="259" r:id="rId3"/>
    <p:sldId id="261" r:id="rId4"/>
    <p:sldId id="256" r:id="rId5"/>
    <p:sldId id="257" r:id="rId6"/>
    <p:sldId id="263" r:id="rId7"/>
    <p:sldId id="264" r:id="rId8"/>
    <p:sldId id="266" r:id="rId9"/>
    <p:sldId id="265" r:id="rId10"/>
    <p:sldId id="267" r:id="rId11"/>
    <p:sldId id="258" r:id="rId12"/>
    <p:sldId id="262" r:id="rId13"/>
  </p:sldIdLst>
  <p:sldSz cx="9144000" cy="6858000" type="screen4x3"/>
  <p:notesSz cx="6858000" cy="9144000"/>
  <p:defaultTextStyle>
    <a:defPPr>
      <a:defRPr lang="he-IL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380"/>
    <p:restoredTop sz="94660"/>
  </p:normalViewPr>
  <p:slideViewPr>
    <p:cSldViewPr>
      <p:cViewPr>
        <p:scale>
          <a:sx n="116" d="100"/>
          <a:sy n="116" d="100"/>
        </p:scale>
        <p:origin x="-1494" y="3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שקופית כותרת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e-IL" smtClean="0"/>
              <a:t>לחץ כדי לערוך סגנון כותרת משנה של תבנית בסיס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17887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כותרת וטקסט אנכ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5215608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כותרת אנכית וטקס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אנכית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טקסט אנכי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498075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כותרת ותוכ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839462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כותרת מקטע עליונ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r">
              <a:defRPr sz="4000" b="1" cap="all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134279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שני תכנים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75250708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השוואה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4" name="מציין מיקום תוכן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5" name="מציין מיקום טקסט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6" name="מציין מיקום תוכן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7" name="מציין מיקום של תאריך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8" name="מציין מיקום של כותרת תחתונה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9" name="מציין מיקום של מספר שקופית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42442771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כותרת בלבד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אריך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4" name="מציין מיקום של כותרת תחתונה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5" name="מציין מיקום של מספר שקופית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37673018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ריק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תאריך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3" name="מציין מיקום של כותרת תחתונה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4" name="מציין מיקום של מספר שקופית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26466825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תוכן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תוכן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32141115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תמונה עם כיתוב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r">
              <a:defRPr sz="2000" b="1"/>
            </a:lvl1pPr>
          </a:lstStyle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של תמונה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e-IL"/>
          </a:p>
        </p:txBody>
      </p:sp>
      <p:sp>
        <p:nvSpPr>
          <p:cNvPr id="4" name="מציין מיקום טקסט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e-IL" smtClean="0"/>
              <a:t>לחץ כדי לערוך סגנונות טקסט של תבנית בסיס</a:t>
            </a:r>
          </a:p>
        </p:txBody>
      </p:sp>
      <p:sp>
        <p:nvSpPr>
          <p:cNvPr id="5" name="מציין מיקום של תאריך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6" name="מציין מיקום של כותרת תחתונה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7" name="מציין מיקום של מספר שקופית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496769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ציין מיקום של כותרת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1" anchor="ctr">
            <a:normAutofit/>
          </a:bodyPr>
          <a:lstStyle/>
          <a:p>
            <a:r>
              <a:rPr lang="he-IL" smtClean="0"/>
              <a:t>לחץ כדי לערוך סגנון כותרת של תבנית בסיס</a:t>
            </a:r>
            <a:endParaRPr lang="he-IL"/>
          </a:p>
        </p:txBody>
      </p:sp>
      <p:sp>
        <p:nvSpPr>
          <p:cNvPr id="3" name="מציין מיקום טקסט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1">
            <a:normAutofit/>
          </a:bodyPr>
          <a:lstStyle/>
          <a:p>
            <a:pPr lvl="0"/>
            <a:r>
              <a:rPr lang="he-IL" smtClean="0"/>
              <a:t>לחץ כדי לערוך סגנונות טקסט של תבנית בסיס</a:t>
            </a:r>
          </a:p>
          <a:p>
            <a:pPr lvl="1"/>
            <a:r>
              <a:rPr lang="he-IL" smtClean="0"/>
              <a:t>רמה שנייה</a:t>
            </a:r>
          </a:p>
          <a:p>
            <a:pPr lvl="2"/>
            <a:r>
              <a:rPr lang="he-IL" smtClean="0"/>
              <a:t>רמה שלישית</a:t>
            </a:r>
          </a:p>
          <a:p>
            <a:pPr lvl="3"/>
            <a:r>
              <a:rPr lang="he-IL" smtClean="0"/>
              <a:t>רמה רביעית</a:t>
            </a:r>
          </a:p>
          <a:p>
            <a:pPr lvl="4"/>
            <a:r>
              <a:rPr lang="he-IL" smtClean="0"/>
              <a:t>רמה חמישית</a:t>
            </a:r>
            <a:endParaRPr lang="he-IL"/>
          </a:p>
        </p:txBody>
      </p:sp>
      <p:sp>
        <p:nvSpPr>
          <p:cNvPr id="4" name="מציין מיקום של תאריך 3"/>
          <p:cNvSpPr>
            <a:spLocks noGrp="1"/>
          </p:cNvSpPr>
          <p:nvPr>
            <p:ph type="dt" sz="half" idx="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DAE12CE-9CAB-48A3-92E5-49092395F6FF}" type="datetimeFigureOut">
              <a:rPr lang="he-IL" smtClean="0"/>
              <a:t>י"ח/כסלו/תשע"ה</a:t>
            </a:fld>
            <a:endParaRPr lang="he-IL"/>
          </a:p>
        </p:txBody>
      </p:sp>
      <p:sp>
        <p:nvSpPr>
          <p:cNvPr id="5" name="מציין מיקום של כותרת תחתונה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e-IL"/>
          </a:p>
        </p:txBody>
      </p:sp>
      <p:sp>
        <p:nvSpPr>
          <p:cNvPr id="6" name="מציין מיקום של מספר שקופית 5"/>
          <p:cNvSpPr>
            <a:spLocks noGrp="1"/>
          </p:cNvSpPr>
          <p:nvPr>
            <p:ph type="sldNum" sz="quarter" idx="4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1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E79C80-CC2C-4BBD-B1E9-96E4882D996F}" type="slidenum">
              <a:rPr lang="he-IL" smtClean="0"/>
              <a:t>‹#›</a:t>
            </a:fld>
            <a:endParaRPr lang="he-IL"/>
          </a:p>
        </p:txBody>
      </p:sp>
    </p:spTree>
    <p:extLst>
      <p:ext uri="{BB962C8B-B14F-4D97-AF65-F5344CB8AC3E}">
        <p14:creationId xmlns:p14="http://schemas.microsoft.com/office/powerpoint/2010/main" val="15180202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1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r" defTabSz="914400" rtl="1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he-IL"/>
      </a:defPPr>
      <a:lvl1pPr marL="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r" defTabSz="914400" rtl="1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462561"/>
            <a:ext cx="4358236" cy="61586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555776" y="3483972"/>
            <a:ext cx="144016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/>
              <a:t>א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1331640" y="3483972"/>
            <a:ext cx="360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ב</a:t>
            </a:r>
            <a:endParaRPr lang="he-IL" dirty="0"/>
          </a:p>
        </p:txBody>
      </p:sp>
      <p:sp>
        <p:nvSpPr>
          <p:cNvPr id="4" name="TextBox 3"/>
          <p:cNvSpPr txBox="1"/>
          <p:nvPr/>
        </p:nvSpPr>
        <p:spPr>
          <a:xfrm>
            <a:off x="2068672" y="5301208"/>
            <a:ext cx="360040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ג</a:t>
            </a:r>
            <a:endParaRPr lang="he-IL" dirty="0"/>
          </a:p>
        </p:txBody>
      </p:sp>
      <p:sp>
        <p:nvSpPr>
          <p:cNvPr id="5" name="TextBox 4"/>
          <p:cNvSpPr txBox="1"/>
          <p:nvPr/>
        </p:nvSpPr>
        <p:spPr>
          <a:xfrm>
            <a:off x="1691680" y="2178352"/>
            <a:ext cx="288032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ד</a:t>
            </a:r>
            <a:endParaRPr lang="he-IL" dirty="0"/>
          </a:p>
        </p:txBody>
      </p:sp>
      <p:sp>
        <p:nvSpPr>
          <p:cNvPr id="6" name="TextBox 5"/>
          <p:cNvSpPr txBox="1"/>
          <p:nvPr/>
        </p:nvSpPr>
        <p:spPr>
          <a:xfrm>
            <a:off x="2627784" y="4437112"/>
            <a:ext cx="4320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454785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10" y="197809"/>
            <a:ext cx="4785014" cy="66874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2915" y="1903172"/>
            <a:ext cx="4611085" cy="3276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148064" y="260648"/>
            <a:ext cx="367240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אורטל - </a:t>
            </a:r>
            <a:r>
              <a:rPr lang="he-IL" dirty="0" err="1" smtClean="0"/>
              <a:t>דלווה</a:t>
            </a:r>
            <a:endParaRPr lang="he-IL" dirty="0"/>
          </a:p>
        </p:txBody>
      </p:sp>
    </p:spTree>
    <p:extLst>
      <p:ext uri="{BB962C8B-B14F-4D97-AF65-F5344CB8AC3E}">
        <p14:creationId xmlns:p14="http://schemas.microsoft.com/office/powerpoint/2010/main" val="14516527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מלבן 1"/>
          <p:cNvSpPr/>
          <p:nvPr/>
        </p:nvSpPr>
        <p:spPr>
          <a:xfrm>
            <a:off x="236756" y="0"/>
            <a:ext cx="8856984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e-IL" b="1" dirty="0"/>
              <a:t>דיון ומסקנות</a:t>
            </a:r>
          </a:p>
          <a:p>
            <a:r>
              <a:rPr lang="he-IL" dirty="0" smtClean="0"/>
              <a:t>מרבית </a:t>
            </a:r>
            <a:r>
              <a:rPr lang="he-IL" dirty="0"/>
              <a:t>השטח בשני הפוליגונים מורכב מ</a:t>
            </a:r>
            <a:r>
              <a:rPr lang="he-IL" b="1" dirty="0"/>
              <a:t>בתות עשבוניות </a:t>
            </a:r>
            <a:r>
              <a:rPr lang="he-IL" dirty="0"/>
              <a:t>אופייניות לגולן, חלקן בתות יובשניות ורובן עם </a:t>
            </a:r>
            <a:r>
              <a:rPr lang="he-IL" dirty="0" smtClean="0"/>
              <a:t>שקעים לחים</a:t>
            </a:r>
            <a:r>
              <a:rPr lang="he-IL" dirty="0"/>
              <a:t>, או </a:t>
            </a:r>
            <a:r>
              <a:rPr lang="he-IL" dirty="0" err="1"/>
              <a:t>מסילים</a:t>
            </a:r>
            <a:r>
              <a:rPr lang="he-IL" dirty="0"/>
              <a:t>. בבתות שולטים דגניים, הבולט בהם שעורת </a:t>
            </a:r>
            <a:r>
              <a:rPr lang="he-IL" dirty="0" err="1"/>
              <a:t>הבולבוסין</a:t>
            </a:r>
            <a:r>
              <a:rPr lang="he-IL" dirty="0"/>
              <a:t> וכן שפע </a:t>
            </a:r>
            <a:r>
              <a:rPr lang="he-IL" dirty="0" err="1"/>
              <a:t>קיטניות</a:t>
            </a:r>
            <a:r>
              <a:rPr lang="he-IL" dirty="0"/>
              <a:t>, בעיקר מיני תלתן, </a:t>
            </a:r>
            <a:r>
              <a:rPr lang="he-IL" dirty="0" smtClean="0"/>
              <a:t>כשהבולט </a:t>
            </a:r>
            <a:r>
              <a:rPr lang="he-IL" dirty="0"/>
              <a:t>בהם הוא תלתן הארגמן. בבתות אלו גם מינים נדירים, או </a:t>
            </a:r>
            <a:r>
              <a:rPr lang="he-IL" dirty="0" err="1"/>
              <a:t>אופיניים</a:t>
            </a:r>
            <a:r>
              <a:rPr lang="he-IL" dirty="0"/>
              <a:t> לבתות ברום גבוה, כמו </a:t>
            </a:r>
            <a:r>
              <a:rPr lang="he-IL" dirty="0" smtClean="0"/>
              <a:t>מרווה כחולה</a:t>
            </a:r>
            <a:r>
              <a:rPr lang="he-IL" dirty="0"/>
              <a:t>, חוחן </a:t>
            </a:r>
            <a:r>
              <a:rPr lang="he-IL" dirty="0" err="1"/>
              <a:t>בלאנש</a:t>
            </a:r>
            <a:r>
              <a:rPr lang="he-IL" dirty="0"/>
              <a:t>, ניסנית סורית ושילטה צרת עלים. בקטעים </a:t>
            </a:r>
            <a:r>
              <a:rPr lang="he-IL" dirty="0" err="1"/>
              <a:t>מסויימים</a:t>
            </a:r>
            <a:r>
              <a:rPr lang="he-IL" dirty="0"/>
              <a:t> נוצר יער פארק, בעיקר </a:t>
            </a:r>
            <a:r>
              <a:rPr lang="he-IL" dirty="0" smtClean="0"/>
              <a:t>בשיפולי הגבעות </a:t>
            </a:r>
            <a:r>
              <a:rPr lang="he-IL" dirty="0"/>
              <a:t>הגעשיות, אך לא רק. העצים ביער פארק זה הם בעיקר אלה אטלנטית, אלון תבור, עוזרר קוצני </a:t>
            </a:r>
            <a:r>
              <a:rPr lang="he-IL" dirty="0" smtClean="0"/>
              <a:t>ועוזרר אדום. בתווך </a:t>
            </a:r>
            <a:r>
              <a:rPr lang="he-IL" dirty="0"/>
              <a:t>של הבתות העשבוניות, בית גידול שני של שקעים לחים יותר, או </a:t>
            </a:r>
            <a:r>
              <a:rPr lang="he-IL" dirty="0" err="1"/>
              <a:t>מסילים</a:t>
            </a:r>
            <a:r>
              <a:rPr lang="he-IL" dirty="0"/>
              <a:t>, או תעלות נ"ט, בהם צומח </a:t>
            </a:r>
            <a:r>
              <a:rPr lang="he-IL" dirty="0" smtClean="0"/>
              <a:t>של </a:t>
            </a:r>
            <a:r>
              <a:rPr lang="he-IL" b="1" dirty="0" smtClean="0"/>
              <a:t>אפרים </a:t>
            </a:r>
            <a:r>
              <a:rPr lang="he-IL" b="1" dirty="0"/>
              <a:t>לחים </a:t>
            </a:r>
            <a:r>
              <a:rPr lang="he-IL" dirty="0"/>
              <a:t>ומינים ייחודיים. זהו נוף צומח שייחודי בארץ רק לגולן וחשיבות שימורו היא רבה. יש לציין </a:t>
            </a:r>
            <a:r>
              <a:rPr lang="he-IL" dirty="0" smtClean="0"/>
              <a:t>בבית גידול </a:t>
            </a:r>
            <a:r>
              <a:rPr lang="he-IL" dirty="0"/>
              <a:t>זה מינים </a:t>
            </a:r>
            <a:r>
              <a:rPr lang="he-IL" dirty="0" err="1"/>
              <a:t>אופיניים</a:t>
            </a:r>
            <a:r>
              <a:rPr lang="he-IL" dirty="0"/>
              <a:t> וחשובים, כגון בן אפר מצוי, שעורה </a:t>
            </a:r>
            <a:r>
              <a:rPr lang="he-IL" dirty="0" err="1"/>
              <a:t>דמויית</a:t>
            </a:r>
            <a:r>
              <a:rPr lang="he-IL" dirty="0"/>
              <a:t> שיפון, חרצית משוננת, זון רב שנתי, </a:t>
            </a:r>
            <a:r>
              <a:rPr lang="he-IL" dirty="0" smtClean="0"/>
              <a:t>זון פרסי</a:t>
            </a:r>
            <a:r>
              <a:rPr lang="he-IL" dirty="0"/>
              <a:t>, </a:t>
            </a:r>
            <a:r>
              <a:rPr lang="he-IL" dirty="0" err="1"/>
              <a:t>בקית</a:t>
            </a:r>
            <a:r>
              <a:rPr lang="he-IL" dirty="0"/>
              <a:t> החולה </a:t>
            </a:r>
            <a:r>
              <a:rPr lang="he-IL" dirty="0" err="1"/>
              <a:t>ואכילאה</a:t>
            </a:r>
            <a:r>
              <a:rPr lang="he-IL" dirty="0"/>
              <a:t> קטנת פרחים. </a:t>
            </a:r>
            <a:r>
              <a:rPr lang="he-IL" dirty="0" smtClean="0"/>
              <a:t>בית </a:t>
            </a:r>
            <a:r>
              <a:rPr lang="he-IL" dirty="0"/>
              <a:t>הגידול השלישי הוא </a:t>
            </a:r>
            <a:r>
              <a:rPr lang="he-IL" b="1" dirty="0"/>
              <a:t>בריכות עונתיות</a:t>
            </a:r>
            <a:r>
              <a:rPr lang="he-IL" dirty="0"/>
              <a:t>. בית גידול זה הינו עתיר מינים ובגולן כמה מינים נדירים </a:t>
            </a:r>
            <a:r>
              <a:rPr lang="he-IL" dirty="0" smtClean="0"/>
              <a:t>וייחודיים: כגון </a:t>
            </a:r>
            <a:r>
              <a:rPr lang="he-IL" dirty="0"/>
              <a:t>זון פרסי, שעורה נימית, נורית חיקית, נורית </a:t>
            </a:r>
            <a:r>
              <a:rPr lang="he-IL" dirty="0" err="1"/>
              <a:t>עגולת</a:t>
            </a:r>
            <a:r>
              <a:rPr lang="he-IL" dirty="0"/>
              <a:t> עלים, </a:t>
            </a:r>
            <a:r>
              <a:rPr lang="he-IL" dirty="0" err="1"/>
              <a:t>קרסולת</a:t>
            </a:r>
            <a:r>
              <a:rPr lang="he-IL" dirty="0"/>
              <a:t> </a:t>
            </a:r>
            <a:r>
              <a:rPr lang="he-IL" dirty="0" err="1"/>
              <a:t>השלוליות,יינית</a:t>
            </a:r>
            <a:r>
              <a:rPr lang="he-IL" dirty="0"/>
              <a:t> בינונית, צללית הדורה</a:t>
            </a:r>
            <a:r>
              <a:rPr lang="he-IL" dirty="0" smtClean="0"/>
              <a:t>, כף </a:t>
            </a:r>
            <a:r>
              <a:rPr lang="he-IL" dirty="0"/>
              <a:t>צפרדע </a:t>
            </a:r>
            <a:r>
              <a:rPr lang="he-IL" dirty="0" err="1"/>
              <a:t>איזמלנית</a:t>
            </a:r>
            <a:r>
              <a:rPr lang="he-IL" dirty="0"/>
              <a:t>, כף צפרדע לחכית, </a:t>
            </a:r>
            <a:r>
              <a:rPr lang="he-IL" dirty="0" err="1"/>
              <a:t>אלטין</a:t>
            </a:r>
            <a:r>
              <a:rPr lang="he-IL" dirty="0"/>
              <a:t> עקום זרעים, חומעה מגובבת וטובענית קטועה. </a:t>
            </a:r>
            <a:r>
              <a:rPr lang="he-IL" dirty="0" smtClean="0"/>
              <a:t>חלק </a:t>
            </a:r>
            <a:r>
              <a:rPr lang="he-IL" dirty="0"/>
              <a:t>מבריכות אלו סובלות מרעיית יתר, כמו בפוליגון מס' </a:t>
            </a:r>
            <a:r>
              <a:rPr lang="he-IL" dirty="0" smtClean="0"/>
              <a:t>27/א,5 </a:t>
            </a:r>
            <a:r>
              <a:rPr lang="he-IL" dirty="0"/>
              <a:t>בריכה עונתית, בה נצפתה רעיה חזקה </a:t>
            </a:r>
            <a:r>
              <a:rPr lang="he-IL" dirty="0" smtClean="0"/>
              <a:t>ביותר של </a:t>
            </a:r>
            <a:r>
              <a:rPr lang="he-IL" dirty="0"/>
              <a:t>הבקר ורוב המינים נאכלו כבר באפריל עד לבסיסם והקרקע </a:t>
            </a:r>
            <a:r>
              <a:rPr lang="he-IL" dirty="0" err="1"/>
              <a:t>היתה</a:t>
            </a:r>
            <a:r>
              <a:rPr lang="he-IL" dirty="0"/>
              <a:t> רמוסה מאד</a:t>
            </a:r>
            <a:r>
              <a:rPr lang="he-IL" dirty="0" smtClean="0"/>
              <a:t>. </a:t>
            </a:r>
          </a:p>
          <a:p>
            <a:endParaRPr lang="he-IL" dirty="0"/>
          </a:p>
          <a:p>
            <a:r>
              <a:rPr lang="he-IL" dirty="0" smtClean="0"/>
              <a:t>מבחינת </a:t>
            </a:r>
            <a:r>
              <a:rPr lang="he-IL" dirty="0"/>
              <a:t>ייעודי השטח, חשיבות השימור של הבריכות העונתיות ושל </a:t>
            </a:r>
            <a:r>
              <a:rPr lang="he-IL" dirty="0" err="1"/>
              <a:t>האפרים</a:t>
            </a:r>
            <a:r>
              <a:rPr lang="he-IL" dirty="0"/>
              <a:t> הלחים רבה ביותר ויש למנוע </a:t>
            </a:r>
            <a:r>
              <a:rPr lang="he-IL" dirty="0" smtClean="0"/>
              <a:t>בהם פיתוח </a:t>
            </a:r>
            <a:r>
              <a:rPr lang="he-IL" dirty="0"/>
              <a:t>כלשהו ולווסת את הרעייה בחלקם. בתי גידול אלו מהווים מעט יותר מרבע מהשטח ומפוצלים ל </a:t>
            </a:r>
            <a:r>
              <a:rPr lang="he-IL" dirty="0" smtClean="0"/>
              <a:t>41 יחידות </a:t>
            </a:r>
            <a:r>
              <a:rPr lang="he-IL" dirty="0"/>
              <a:t>קטנות או זעירות, המחייבות הגנה קפדנית, בכלל זה שטח חייץ </a:t>
            </a:r>
            <a:r>
              <a:rPr lang="en-US" dirty="0" smtClean="0"/>
              <a:t>buffer </a:t>
            </a:r>
            <a:r>
              <a:rPr lang="en-US" dirty="0"/>
              <a:t>zone </a:t>
            </a:r>
            <a:r>
              <a:rPr lang="he-IL" dirty="0" smtClean="0"/>
              <a:t>ברוחב </a:t>
            </a:r>
            <a:r>
              <a:rPr lang="he-IL" dirty="0"/>
              <a:t>של כ </a:t>
            </a:r>
            <a:r>
              <a:rPr lang="he-IL" dirty="0" smtClean="0"/>
              <a:t>10 </a:t>
            </a:r>
            <a:r>
              <a:rPr lang="he-IL" dirty="0"/>
              <a:t>מטר ללא </a:t>
            </a:r>
            <a:r>
              <a:rPr lang="he-IL" dirty="0" smtClean="0"/>
              <a:t>פיתוח </a:t>
            </a:r>
            <a:r>
              <a:rPr lang="he-IL" dirty="0"/>
              <a:t>עֲצים </a:t>
            </a:r>
            <a:r>
              <a:rPr lang="he-IL" dirty="0" smtClean="0"/>
              <a:t>אינטנסיבי, </a:t>
            </a:r>
            <a:r>
              <a:rPr lang="he-IL" dirty="0"/>
              <a:t>למעט שבילי מטיילים.</a:t>
            </a:r>
          </a:p>
          <a:p>
            <a:r>
              <a:rPr lang="he-IL" dirty="0"/>
              <a:t>בשטחי הבתה העשבונית היובשנית חשוב לשמר שטחים נרחבים. זהו גם כן בית גידול אופייני לגולן, עתיר מינים</a:t>
            </a:r>
            <a:r>
              <a:rPr lang="he-IL" dirty="0" smtClean="0"/>
              <a:t>, שכמעט </a:t>
            </a:r>
            <a:r>
              <a:rPr lang="he-IL" dirty="0"/>
              <a:t>אין לו אח ורע ממערב לירדן.</a:t>
            </a:r>
          </a:p>
        </p:txBody>
      </p:sp>
    </p:spTree>
    <p:extLst>
      <p:ext uri="{BB962C8B-B14F-4D97-AF65-F5344CB8AC3E}">
        <p14:creationId xmlns:p14="http://schemas.microsoft.com/office/powerpoint/2010/main" val="1329238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988"/>
            <a:ext cx="4756473" cy="6727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15508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9189"/>
            <a:ext cx="8661731" cy="61318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698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692696"/>
            <a:ext cx="3888433" cy="5499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475656" y="3573016"/>
            <a:ext cx="432048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ה</a:t>
            </a:r>
            <a:endParaRPr lang="he-IL" dirty="0"/>
          </a:p>
        </p:txBody>
      </p:sp>
      <p:sp>
        <p:nvSpPr>
          <p:cNvPr id="3" name="TextBox 2"/>
          <p:cNvSpPr txBox="1"/>
          <p:nvPr/>
        </p:nvSpPr>
        <p:spPr>
          <a:xfrm>
            <a:off x="1259632" y="2276872"/>
            <a:ext cx="216024" cy="36933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r>
              <a:rPr lang="he-IL" dirty="0" smtClean="0"/>
              <a:t>א</a:t>
            </a:r>
          </a:p>
        </p:txBody>
      </p:sp>
    </p:spTree>
    <p:extLst>
      <p:ext uri="{BB962C8B-B14F-4D97-AF65-F5344CB8AC3E}">
        <p14:creationId xmlns:p14="http://schemas.microsoft.com/office/powerpoint/2010/main" val="23674668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כותרת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he-IL"/>
          </a:p>
        </p:txBody>
      </p:sp>
      <p:sp>
        <p:nvSpPr>
          <p:cNvPr id="3" name="כותרת משנה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he-IL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62" y="260648"/>
            <a:ext cx="9129838" cy="64533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86777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572415"/>
            <a:ext cx="8892480" cy="62855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63711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 preferRelativeResize="0">
            <a:picLocks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8608" y="0"/>
            <a:ext cx="8028384" cy="6704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016755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16" y="188640"/>
            <a:ext cx="9145016" cy="64865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050694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" y="449390"/>
            <a:ext cx="9112268" cy="64206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49317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0727"/>
            <a:ext cx="4813876" cy="6627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76793303"/>
      </p:ext>
    </p:extLst>
  </p:cSld>
  <p:clrMapOvr>
    <a:masterClrMapping/>
  </p:clrMapOvr>
</p:sld>
</file>

<file path=ppt/theme/theme1.xml><?xml version="1.0" encoding="utf-8"?>
<a:theme xmlns:a="http://schemas.openxmlformats.org/drawingml/2006/main" name="ערכת נושא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245</TotalTime>
  <Words>369</Words>
  <Application>Microsoft Office PowerPoint</Application>
  <PresentationFormat>‫הצגה על המסך (4:3)</PresentationFormat>
  <Paragraphs>13</Paragraphs>
  <Slides>12</Slides>
  <Notes>0</Notes>
  <HiddenSlides>0</HiddenSlides>
  <MMClips>0</MMClips>
  <ScaleCrop>false</ScaleCrop>
  <HeadingPairs>
    <vt:vector size="4" baseType="variant">
      <vt:variant>
        <vt:lpstr>ערכת נושא</vt:lpstr>
      </vt:variant>
      <vt:variant>
        <vt:i4>1</vt:i4>
      </vt:variant>
      <vt:variant>
        <vt:lpstr>כותרות שקופיות</vt:lpstr>
      </vt:variant>
      <vt:variant>
        <vt:i4>12</vt:i4>
      </vt:variant>
    </vt:vector>
  </HeadingPairs>
  <TitlesOfParts>
    <vt:vector size="13" baseType="lpstr">
      <vt:lpstr>ערכת נושא Office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  <vt:lpstr>מצגת של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מצגת של PowerPoint</dc:title>
  <dc:creator>קובי גביש</dc:creator>
  <cp:lastModifiedBy>קובי גביש</cp:lastModifiedBy>
  <cp:revision>17</cp:revision>
  <dcterms:created xsi:type="dcterms:W3CDTF">2014-09-03T06:45:25Z</dcterms:created>
  <dcterms:modified xsi:type="dcterms:W3CDTF">2014-12-10T10:47:37Z</dcterms:modified>
</cp:coreProperties>
</file>