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
  </p:notesMasterIdLst>
  <p:sldIdLst>
    <p:sldId id="266" r:id="rId2"/>
    <p:sldId id="269" r:id="rId3"/>
    <p:sldId id="270" r:id="rId4"/>
    <p:sldId id="260" r:id="rId5"/>
    <p:sldId id="268" r:id="rId6"/>
    <p:sldId id="264" r:id="rId7"/>
    <p:sldId id="271" r:id="rId8"/>
    <p:sldId id="262" r:id="rId9"/>
    <p:sldId id="272" r:id="rId1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8" d="100"/>
          <a:sy n="98" d="100"/>
        </p:scale>
        <p:origin x="-2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92C1AE-BD39-48DE-9970-5C84E57E91D7}" type="datetimeFigureOut">
              <a:rPr lang="he-IL" smtClean="0"/>
              <a:t>כ"ז/אדר א/תשע"ו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BB9612-2A51-4102-8848-3C7E12A960B5}" type="slidenum">
              <a:rPr lang="he-IL" smtClean="0"/>
              <a:t>‹#›</a:t>
            </a:fld>
            <a:endParaRPr lang="he-IL"/>
          </a:p>
        </p:txBody>
      </p:sp>
    </p:spTree>
    <p:extLst>
      <p:ext uri="{BB962C8B-B14F-4D97-AF65-F5344CB8AC3E}">
        <p14:creationId xmlns:p14="http://schemas.microsoft.com/office/powerpoint/2010/main" val="28370962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defRPr/>
            </a:pPr>
            <a:fld id="{07723D0C-626F-46C8-9E04-49EDC9F5924D}" type="slidenum">
              <a:rPr lang="he-IL" smtClean="0"/>
              <a:pPr>
                <a:defRPr/>
              </a:pPr>
              <a:t>1</a:t>
            </a:fld>
            <a:endParaRPr lang="he-IL" dirty="0"/>
          </a:p>
        </p:txBody>
      </p:sp>
    </p:spTree>
    <p:extLst>
      <p:ext uri="{BB962C8B-B14F-4D97-AF65-F5344CB8AC3E}">
        <p14:creationId xmlns:p14="http://schemas.microsoft.com/office/powerpoint/2010/main" val="336236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D3A6F73-5D25-4D18-B368-605B656C811C}" type="slidenum">
              <a:rPr lang="he-IL" smtClean="0"/>
              <a:t>7</a:t>
            </a:fld>
            <a:endParaRPr lang="he-IL"/>
          </a:p>
        </p:txBody>
      </p:sp>
    </p:spTree>
    <p:extLst>
      <p:ext uri="{BB962C8B-B14F-4D97-AF65-F5344CB8AC3E}">
        <p14:creationId xmlns:p14="http://schemas.microsoft.com/office/powerpoint/2010/main" val="116277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1585" y="8683586"/>
            <a:ext cx="2974172" cy="458919"/>
          </a:xfrm>
          <a:prstGeom prst="rect">
            <a:avLst/>
          </a:prstGeom>
          <a:noFill/>
          <a:ln w="9525">
            <a:noFill/>
            <a:miter lim="800000"/>
            <a:headEnd/>
            <a:tailEnd/>
          </a:ln>
        </p:spPr>
        <p:txBody>
          <a:bodyPr lIns="91257" tIns="45629" rIns="91257" bIns="45629" anchor="b"/>
          <a:lstStyle/>
          <a:p>
            <a:pPr algn="l"/>
            <a:fld id="{369DDDF8-C9C6-494F-ACAA-DF5470A35146}" type="slidenum">
              <a:rPr lang="he-IL" sz="1200"/>
              <a:pPr algn="l"/>
              <a:t>9</a:t>
            </a:fld>
            <a:endParaRPr lang="en-US" sz="1200" dirty="0"/>
          </a:p>
        </p:txBody>
      </p:sp>
      <p:sp>
        <p:nvSpPr>
          <p:cNvPr id="13315"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cs typeface="Arial" pitchFamily="34" charset="0"/>
            </a:endParaRPr>
          </a:p>
        </p:txBody>
      </p:sp>
    </p:spTree>
    <p:extLst>
      <p:ext uri="{BB962C8B-B14F-4D97-AF65-F5344CB8AC3E}">
        <p14:creationId xmlns:p14="http://schemas.microsoft.com/office/powerpoint/2010/main" val="398873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86F11CE-6F1D-49EC-94E7-C216F2C93B5E}"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6F11CE-6F1D-49EC-94E7-C216F2C93B5E}" type="slidenum">
              <a:rPr lang="he-IL" smtClean="0"/>
              <a:t>‹#›</a:t>
            </a:fld>
            <a:endParaRPr lang="he-IL"/>
          </a:p>
        </p:txBody>
      </p:sp>
      <p:sp>
        <p:nvSpPr>
          <p:cNvPr id="9" name="Content Placeholder 8"/>
          <p:cNvSpPr>
            <a:spLocks noGrp="1"/>
          </p:cNvSpPr>
          <p:nvPr>
            <p:ph sz="quarter" idx="13"/>
          </p:nvPr>
        </p:nvSpPr>
        <p:spPr>
          <a:xfrm>
            <a:off x="304800" y="381000"/>
            <a:ext cx="7772400" cy="494284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 name="Date Placeholder 7"/>
          <p:cNvSpPr>
            <a:spLocks noGrp="1"/>
          </p:cNvSpPr>
          <p:nvPr>
            <p:ph type="dt" sz="half" idx="10"/>
          </p:nvPr>
        </p:nvSpPr>
        <p:spPr/>
        <p:txBody>
          <a:bodyPr/>
          <a:lstStyle/>
          <a:p>
            <a:fld id="{77750F4A-0A48-4CDC-90B2-6CD15439D811}" type="datetimeFigureOut">
              <a:rPr lang="he-IL" smtClean="0"/>
              <a:t>כ"ז/אדר א/תשע"ו</a:t>
            </a:fld>
            <a:endParaRPr lang="he-IL"/>
          </a:p>
        </p:txBody>
      </p:sp>
      <p:sp>
        <p:nvSpPr>
          <p:cNvPr id="9" name="Slide Number Placeholder 8"/>
          <p:cNvSpPr>
            <a:spLocks noGrp="1"/>
          </p:cNvSpPr>
          <p:nvPr>
            <p:ph type="sldNum" sz="quarter" idx="11"/>
          </p:nvPr>
        </p:nvSpPr>
        <p:spPr/>
        <p:txBody>
          <a:bodyPr/>
          <a:lstStyle/>
          <a:p>
            <a:fld id="{F86F11CE-6F1D-49EC-94E7-C216F2C93B5E}" type="slidenum">
              <a:rPr lang="he-IL" smtClean="0"/>
              <a:t>‹#›</a:t>
            </a:fld>
            <a:endParaRPr lang="he-IL"/>
          </a:p>
        </p:txBody>
      </p:sp>
      <p:sp>
        <p:nvSpPr>
          <p:cNvPr id="10" name="Footer Placeholder 9"/>
          <p:cNvSpPr>
            <a:spLocks noGrp="1"/>
          </p:cNvSpPr>
          <p:nvPr>
            <p:ph type="ftr" sz="quarter" idx="12"/>
          </p:nvPr>
        </p:nvSpPr>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86F11CE-6F1D-49EC-94E7-C216F2C93B5E}" type="slidenum">
              <a:rPr lang="he-IL" smtClean="0"/>
              <a:t>‹#›</a:t>
            </a:fld>
            <a:endParaRPr lang="he-I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e-I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750F4A-0A48-4CDC-90B2-6CD15439D811}" type="datetimeFigureOut">
              <a:rPr lang="he-IL" smtClean="0"/>
              <a:t>כ"ז/אדר א/תשע"ו</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8959850" y="4225925"/>
            <a:ext cx="184150" cy="366713"/>
          </a:xfrm>
          <a:prstGeom prst="rect">
            <a:avLst/>
          </a:prstGeom>
          <a:noFill/>
          <a:ln w="9525">
            <a:noFill/>
            <a:miter lim="800000"/>
            <a:headEnd/>
            <a:tailEnd/>
          </a:ln>
        </p:spPr>
        <p:txBody>
          <a:bodyPr wrap="none" anchor="ctr">
            <a:spAutoFit/>
          </a:bodyPr>
          <a:lstStyle/>
          <a:p>
            <a:endParaRPr lang="en-US" b="0" dirty="0"/>
          </a:p>
        </p:txBody>
      </p:sp>
      <p:sp>
        <p:nvSpPr>
          <p:cNvPr id="2051" name="Rectangle 7"/>
          <p:cNvSpPr>
            <a:spLocks noChangeArrowheads="1"/>
          </p:cNvSpPr>
          <p:nvPr/>
        </p:nvSpPr>
        <p:spPr bwMode="auto">
          <a:xfrm>
            <a:off x="0" y="3327400"/>
            <a:ext cx="9144000" cy="0"/>
          </a:xfrm>
          <a:prstGeom prst="rect">
            <a:avLst/>
          </a:prstGeom>
          <a:noFill/>
          <a:ln w="9525">
            <a:noFill/>
            <a:miter lim="800000"/>
            <a:headEnd/>
            <a:tailEnd/>
          </a:ln>
        </p:spPr>
        <p:txBody>
          <a:bodyPr wrap="none" anchor="ctr">
            <a:spAutoFit/>
          </a:bodyPr>
          <a:lstStyle/>
          <a:p>
            <a:endParaRPr lang="he-IL" dirty="0"/>
          </a:p>
        </p:txBody>
      </p:sp>
      <p:sp>
        <p:nvSpPr>
          <p:cNvPr id="2052" name="WordArt 11"/>
          <p:cNvSpPr>
            <a:spLocks noChangeArrowheads="1" noChangeShapeType="1" noTextEdit="1"/>
          </p:cNvSpPr>
          <p:nvPr/>
        </p:nvSpPr>
        <p:spPr bwMode="auto">
          <a:xfrm>
            <a:off x="1841500" y="2433638"/>
            <a:ext cx="5602288" cy="1506537"/>
          </a:xfrm>
          <a:prstGeom prst="rect">
            <a:avLst/>
          </a:prstGeom>
        </p:spPr>
        <p:txBody>
          <a:bodyPr wrap="none" fromWordArt="1">
            <a:prstTxWarp prst="textPlain">
              <a:avLst>
                <a:gd name="adj" fmla="val 50000"/>
              </a:avLst>
            </a:prstTxWarp>
          </a:bodyPr>
          <a:lstStyle/>
          <a:p>
            <a:pPr algn="ctr"/>
            <a:r>
              <a:rPr lang="he-IL" sz="3600" kern="10" dirty="0">
                <a:ln w="22225">
                  <a:solidFill>
                    <a:srgbClr val="000066"/>
                  </a:solidFill>
                  <a:round/>
                  <a:headEnd/>
                  <a:tailEnd/>
                </a:ln>
                <a:solidFill>
                  <a:srgbClr val="3333FF"/>
                </a:solidFill>
                <a:latin typeface="Guttman Hodes"/>
                <a:cs typeface="Guttman Hodes"/>
              </a:rPr>
              <a:t>מודל ההתערבות </a:t>
            </a:r>
          </a:p>
          <a:p>
            <a:pPr algn="ctr"/>
            <a:r>
              <a:rPr lang="he-IL" sz="3600" kern="10" dirty="0">
                <a:ln w="22225">
                  <a:solidFill>
                    <a:srgbClr val="000066"/>
                  </a:solidFill>
                  <a:round/>
                  <a:headEnd/>
                  <a:tailEnd/>
                </a:ln>
                <a:solidFill>
                  <a:srgbClr val="3333FF"/>
                </a:solidFill>
                <a:latin typeface="Guttman Hodes"/>
                <a:cs typeface="Guttman Hodes"/>
              </a:rPr>
              <a:t>החד </a:t>
            </a:r>
            <a:r>
              <a:rPr lang="he-IL" sz="3600" kern="10" dirty="0" smtClean="0">
                <a:ln w="22225">
                  <a:solidFill>
                    <a:srgbClr val="000066"/>
                  </a:solidFill>
                  <a:round/>
                  <a:headEnd/>
                  <a:tailEnd/>
                </a:ln>
                <a:solidFill>
                  <a:srgbClr val="3333FF"/>
                </a:solidFill>
                <a:latin typeface="Guttman Hodes"/>
                <a:cs typeface="Guttman Hodes"/>
              </a:rPr>
              <a:t>פעמית </a:t>
            </a:r>
            <a:endParaRPr lang="he-IL" sz="3600" kern="10" dirty="0">
              <a:ln w="22225">
                <a:solidFill>
                  <a:srgbClr val="000066"/>
                </a:solidFill>
                <a:round/>
                <a:headEnd/>
                <a:tailEnd/>
              </a:ln>
              <a:solidFill>
                <a:srgbClr val="3333FF"/>
              </a:solidFill>
              <a:latin typeface="Guttman Hodes"/>
              <a:cs typeface="Guttman Hodes"/>
            </a:endParaRPr>
          </a:p>
        </p:txBody>
      </p:sp>
      <p:pic>
        <p:nvPicPr>
          <p:cNvPr id="2053" name="Picture 13" descr="לוגו חדש"/>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6863" y="273050"/>
            <a:ext cx="2092325" cy="1612900"/>
          </a:xfrm>
          <a:prstGeom prst="rect">
            <a:avLst/>
          </a:prstGeom>
          <a:noFill/>
          <a:ln w="9525">
            <a:noFill/>
            <a:miter lim="800000"/>
            <a:headEnd/>
            <a:tailEnd/>
          </a:ln>
        </p:spPr>
      </p:pic>
      <p:sp>
        <p:nvSpPr>
          <p:cNvPr id="2" name="מציין מיקום של מספר שקופית 1"/>
          <p:cNvSpPr>
            <a:spLocks noGrp="1"/>
          </p:cNvSpPr>
          <p:nvPr>
            <p:ph type="sldNum" sz="quarter" idx="12"/>
          </p:nvPr>
        </p:nvSpPr>
        <p:spPr/>
        <p:txBody>
          <a:bodyPr/>
          <a:lstStyle/>
          <a:p>
            <a:pPr>
              <a:defRPr/>
            </a:pPr>
            <a:fld id="{2D93F01B-CBE7-4ADD-8A78-48D2A4B38507}" type="slidenum">
              <a:rPr lang="he-IL" smtClean="0"/>
              <a:pPr>
                <a:defRPr/>
              </a:pPr>
              <a:t>1</a:t>
            </a:fld>
            <a:endParaRPr lang="en-US" dirty="0"/>
          </a:p>
        </p:txBody>
      </p:sp>
      <p:sp>
        <p:nvSpPr>
          <p:cNvPr id="3" name="TextBox 2"/>
          <p:cNvSpPr txBox="1"/>
          <p:nvPr/>
        </p:nvSpPr>
        <p:spPr>
          <a:xfrm>
            <a:off x="1343025" y="5301208"/>
            <a:ext cx="6253311" cy="461665"/>
          </a:xfrm>
          <a:prstGeom prst="rect">
            <a:avLst/>
          </a:prstGeom>
          <a:noFill/>
        </p:spPr>
        <p:txBody>
          <a:bodyPr wrap="square" rtlCol="1">
            <a:spAutoFit/>
          </a:bodyPr>
          <a:lstStyle/>
          <a:p>
            <a:r>
              <a:rPr lang="he-IL" sz="1200" dirty="0" smtClean="0">
                <a:cs typeface="+mj-cs"/>
              </a:rPr>
              <a:t>כל הזכויות שמורות לנט"ל. אין </a:t>
            </a:r>
            <a:r>
              <a:rPr lang="he-IL" sz="1200" dirty="0">
                <a:cs typeface="+mj-cs"/>
              </a:rPr>
              <a:t>להעתיק, לשכפל, להפיץ, לשווק, להשתמש או למסור לאחרים את המידע ו/או את התמונות ו/או לעשות בהם כל שימוש מסחרי או לא מסחרי אחר, בלא קבלת הסכמה מפורשת של </a:t>
            </a:r>
            <a:r>
              <a:rPr lang="he-IL" sz="1200" dirty="0" smtClean="0">
                <a:cs typeface="+mj-cs"/>
              </a:rPr>
              <a:t>נט"ל.</a:t>
            </a:r>
            <a:endParaRPr lang="he-IL" sz="1200" dirty="0">
              <a:cs typeface="+mj-cs"/>
            </a:endParaRPr>
          </a:p>
        </p:txBody>
      </p:sp>
    </p:spTree>
    <p:extLst>
      <p:ext uri="{BB962C8B-B14F-4D97-AF65-F5344CB8AC3E}">
        <p14:creationId xmlns:p14="http://schemas.microsoft.com/office/powerpoint/2010/main" val="488404692"/>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כותרת 1"/>
          <p:cNvSpPr>
            <a:spLocks noGrp="1"/>
          </p:cNvSpPr>
          <p:nvPr>
            <p:ph type="title"/>
          </p:nvPr>
        </p:nvSpPr>
        <p:spPr>
          <a:xfrm>
            <a:off x="483326" y="215900"/>
            <a:ext cx="8229600" cy="1143000"/>
          </a:xfrm>
        </p:spPr>
        <p:txBody>
          <a:bodyPr/>
          <a:lstStyle/>
          <a:p>
            <a:pPr algn="ctr">
              <a:defRPr/>
            </a:pPr>
            <a:r>
              <a:rPr lang="he-IL" altLang="he-IL" sz="3200" u="sng" dirty="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rPr>
              <a:t>מודל ההתערבות </a:t>
            </a:r>
            <a:r>
              <a:rPr lang="he-IL" altLang="he-IL" sz="3200" u="sng" dirty="0" smtClean="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rPr>
              <a:t>החד-פעמית</a:t>
            </a:r>
            <a:endParaRPr lang="he-IL" altLang="he-IL" sz="3200" u="sng" dirty="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endParaRPr>
          </a:p>
        </p:txBody>
      </p:sp>
      <p:sp>
        <p:nvSpPr>
          <p:cNvPr id="15363" name="מציין מיקום תוכן 2"/>
          <p:cNvSpPr>
            <a:spLocks noGrp="1"/>
          </p:cNvSpPr>
          <p:nvPr>
            <p:ph idx="1"/>
          </p:nvPr>
        </p:nvSpPr>
        <p:spPr>
          <a:xfrm>
            <a:off x="106363" y="1225550"/>
            <a:ext cx="8229600" cy="5012288"/>
          </a:xfrm>
        </p:spPr>
        <p:txBody>
          <a:bodyPr>
            <a:normAutofit/>
          </a:bodyPr>
          <a:lstStyle/>
          <a:p>
            <a:pPr marL="0" indent="361950" eaLnBrk="1" hangingPunct="1">
              <a:lnSpc>
                <a:spcPct val="150000"/>
              </a:lnSpc>
              <a:spcBef>
                <a:spcPct val="0"/>
              </a:spcBef>
              <a:buNone/>
              <a:defRPr/>
            </a:pPr>
            <a:r>
              <a:rPr lang="he-IL" altLang="he-IL" sz="2000" b="1" dirty="0" smtClean="0">
                <a:latin typeface="Gisha" panose="020B0502040204020203" pitchFamily="34" charset="-79"/>
                <a:cs typeface="Gisha" panose="020B0502040204020203" pitchFamily="34" charset="-79"/>
              </a:rPr>
              <a:t>ההתערבות תכלול:</a:t>
            </a:r>
          </a:p>
          <a:p>
            <a:pPr indent="-342900">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rPr>
              <a:t>ונטילציה</a:t>
            </a:r>
            <a:r>
              <a:rPr lang="he-IL" altLang="he-IL" sz="2000" dirty="0" smtClean="0">
                <a:solidFill>
                  <a:schemeClr val="accent4"/>
                </a:solidFill>
                <a:latin typeface="Gisha" panose="020B0502040204020203" pitchFamily="34" charset="-79"/>
              </a:rPr>
              <a:t> </a:t>
            </a:r>
            <a:r>
              <a:rPr lang="he-IL" altLang="he-IL" sz="2000" dirty="0">
                <a:solidFill>
                  <a:schemeClr val="accent4"/>
                </a:solidFill>
                <a:latin typeface="Gisha" panose="020B0502040204020203" pitchFamily="34" charset="-79"/>
              </a:rPr>
              <a:t>של תחושות </a:t>
            </a:r>
            <a:r>
              <a:rPr lang="he-IL" altLang="he-IL" sz="2000" dirty="0" smtClean="0">
                <a:solidFill>
                  <a:schemeClr val="accent4"/>
                </a:solidFill>
                <a:latin typeface="Gisha" panose="020B0502040204020203" pitchFamily="34" charset="-79"/>
              </a:rPr>
              <a:t>החרדה </a:t>
            </a:r>
            <a:r>
              <a:rPr lang="he-IL" altLang="he-IL" sz="2000" dirty="0">
                <a:solidFill>
                  <a:schemeClr val="accent4"/>
                </a:solidFill>
                <a:latin typeface="Gisha" panose="020B0502040204020203" pitchFamily="34" charset="-79"/>
              </a:rPr>
              <a:t>והבלבול ושל התערערות תחושת הביטחון </a:t>
            </a:r>
            <a:r>
              <a:rPr lang="he-IL" altLang="he-IL" sz="2000" dirty="0" smtClean="0">
                <a:solidFill>
                  <a:schemeClr val="accent4"/>
                </a:solidFill>
                <a:latin typeface="Gisha" panose="020B0502040204020203" pitchFamily="34" charset="-79"/>
              </a:rPr>
              <a:t>האישי</a:t>
            </a:r>
            <a:endParaRPr lang="he-IL" altLang="he-IL" sz="2000" dirty="0">
              <a:solidFill>
                <a:schemeClr val="accent4"/>
              </a:solidFill>
              <a:latin typeface="Gisha" panose="020B0502040204020203" pitchFamily="34" charset="-79"/>
            </a:endParaRPr>
          </a:p>
          <a:p>
            <a:pPr indent="-342900" eaLnBrk="1" hangingPunct="1">
              <a:lnSpc>
                <a:spcPct val="150000"/>
              </a:lnSpc>
              <a:spcBef>
                <a:spcPct val="0"/>
              </a:spcBef>
              <a:buFont typeface="Wingdings" panose="05000000000000000000" pitchFamily="2" charset="2"/>
              <a:buChar char="v"/>
              <a:defRPr/>
            </a:pPr>
            <a:r>
              <a:rPr lang="he-IL" altLang="he-IL" sz="2000" dirty="0" smtClean="0">
                <a:solidFill>
                  <a:schemeClr val="accent4"/>
                </a:solidFill>
                <a:latin typeface="Gisha" panose="020B0502040204020203" pitchFamily="34" charset="-79"/>
                <a:cs typeface="Gisha" panose="020B0502040204020203" pitchFamily="34" charset="-79"/>
              </a:rPr>
              <a:t>אפשרות ל</a:t>
            </a:r>
            <a:r>
              <a:rPr lang="he-IL" altLang="he-IL" sz="2000" b="1" dirty="0" smtClean="0">
                <a:solidFill>
                  <a:srgbClr val="008000"/>
                </a:solidFill>
                <a:latin typeface="Gisha" panose="020B0502040204020203" pitchFamily="34" charset="-79"/>
                <a:cs typeface="Gisha" panose="020B0502040204020203" pitchFamily="34" charset="-79"/>
              </a:rPr>
              <a:t>ביטוי רגשי </a:t>
            </a:r>
            <a:r>
              <a:rPr lang="he-IL" altLang="he-IL" sz="2000" dirty="0" smtClean="0">
                <a:solidFill>
                  <a:schemeClr val="accent4"/>
                </a:solidFill>
                <a:latin typeface="Gisha" panose="020B0502040204020203" pitchFamily="34" charset="-79"/>
                <a:cs typeface="Gisha" panose="020B0502040204020203" pitchFamily="34" charset="-79"/>
              </a:rPr>
              <a:t>של החרדה והקושי  </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הסבר פסיכו חינוכי- </a:t>
            </a:r>
            <a:r>
              <a:rPr lang="he-IL" altLang="he-IL" sz="2000" dirty="0" smtClean="0">
                <a:solidFill>
                  <a:schemeClr val="accent4"/>
                </a:solidFill>
                <a:latin typeface="Gisha" panose="020B0502040204020203" pitchFamily="34" charset="-79"/>
                <a:cs typeface="Gisha" panose="020B0502040204020203" pitchFamily="34" charset="-79"/>
              </a:rPr>
              <a:t>להסביר לפונה מה קורה לו</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לגיטימציה</a:t>
            </a:r>
            <a:r>
              <a:rPr lang="he-IL" altLang="he-IL" sz="2000" dirty="0" smtClean="0">
                <a:solidFill>
                  <a:schemeClr val="accent4"/>
                </a:solidFill>
                <a:latin typeface="Gisha" panose="020B0502040204020203" pitchFamily="34" charset="-79"/>
                <a:cs typeface="Gisha" panose="020B0502040204020203" pitchFamily="34" charset="-79"/>
              </a:rPr>
              <a:t> לתחושות המועלות על ידי הפונה</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נרמול</a:t>
            </a:r>
            <a:r>
              <a:rPr lang="he-IL" altLang="he-IL" sz="2000" dirty="0" smtClean="0">
                <a:solidFill>
                  <a:schemeClr val="accent4"/>
                </a:solidFill>
                <a:latin typeface="Gisha" panose="020B0502040204020203" pitchFamily="34" charset="-79"/>
                <a:cs typeface="Gisha" panose="020B0502040204020203" pitchFamily="34" charset="-79"/>
              </a:rPr>
              <a:t> של התחושות וההתנהגויות, כפי שהן מתוארות</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הערכת מצב </a:t>
            </a:r>
            <a:r>
              <a:rPr lang="he-IL" altLang="he-IL" sz="2000" dirty="0" smtClean="0">
                <a:solidFill>
                  <a:schemeClr val="accent4"/>
                </a:solidFill>
                <a:latin typeface="Gisha" panose="020B0502040204020203" pitchFamily="34" charset="-79"/>
                <a:cs typeface="Gisha" panose="020B0502040204020203" pitchFamily="34" charset="-79"/>
              </a:rPr>
              <a:t>של הפונה </a:t>
            </a:r>
            <a:r>
              <a:rPr lang="he-IL" altLang="he-IL" sz="2000" dirty="0">
                <a:solidFill>
                  <a:schemeClr val="accent4"/>
                </a:solidFill>
                <a:latin typeface="Gisha" panose="020B0502040204020203" pitchFamily="34" charset="-79"/>
                <a:cs typeface="Gisha" panose="020B0502040204020203" pitchFamily="34" charset="-79"/>
              </a:rPr>
              <a:t>(פגיעה תפקודית, נפשית, </a:t>
            </a:r>
            <a:r>
              <a:rPr lang="he-IL" altLang="he-IL" sz="2000" dirty="0" smtClean="0">
                <a:solidFill>
                  <a:schemeClr val="accent4"/>
                </a:solidFill>
                <a:latin typeface="Gisha" panose="020B0502040204020203" pitchFamily="34" charset="-79"/>
                <a:cs typeface="Gisha" panose="020B0502040204020203" pitchFamily="34" charset="-79"/>
              </a:rPr>
              <a:t>גופנית)</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מיפוי הסביבה </a:t>
            </a:r>
            <a:r>
              <a:rPr lang="he-IL" altLang="he-IL" sz="2000" dirty="0" smtClean="0">
                <a:solidFill>
                  <a:schemeClr val="accent4"/>
                </a:solidFill>
                <a:latin typeface="Gisha" panose="020B0502040204020203" pitchFamily="34" charset="-79"/>
                <a:cs typeface="Gisha" panose="020B0502040204020203" pitchFamily="34" charset="-79"/>
              </a:rPr>
              <a:t>של הפונה- משפחה, חברים, בני זוג וכד'</a:t>
            </a: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עזרה בהתארגנות </a:t>
            </a:r>
            <a:r>
              <a:rPr lang="he-IL" altLang="he-IL" sz="2000" dirty="0" smtClean="0">
                <a:solidFill>
                  <a:schemeClr val="accent4"/>
                </a:solidFill>
                <a:latin typeface="Gisha" panose="020B0502040204020203" pitchFamily="34" charset="-79"/>
                <a:cs typeface="Gisha" panose="020B0502040204020203" pitchFamily="34" charset="-79"/>
              </a:rPr>
              <a:t>נפשית, התנהגותית, פונקציונאלית</a:t>
            </a:r>
          </a:p>
          <a:p>
            <a:pPr marL="0" indent="0" eaLnBrk="1" hangingPunct="1">
              <a:lnSpc>
                <a:spcPct val="150000"/>
              </a:lnSpc>
              <a:spcBef>
                <a:spcPct val="0"/>
              </a:spcBef>
              <a:buNone/>
              <a:defRPr/>
            </a:pPr>
            <a:endParaRPr lang="he-IL" altLang="he-IL" sz="2800" b="1" dirty="0" smtClean="0">
              <a:solidFill>
                <a:srgbClr val="0070C0"/>
              </a:solidFill>
              <a:latin typeface="Yehuda CLM" pitchFamily="2" charset="-79"/>
              <a:cs typeface="Yehuda CLM" pitchFamily="2" charset="-79"/>
            </a:endParaRPr>
          </a:p>
          <a:p>
            <a:pPr eaLnBrk="1" hangingPunct="1">
              <a:spcBef>
                <a:spcPct val="0"/>
              </a:spcBef>
              <a:buFont typeface="Wingdings" panose="05000000000000000000" pitchFamily="2" charset="2"/>
              <a:buChar char="v"/>
              <a:defRPr/>
            </a:pPr>
            <a:endParaRPr lang="he-IL" altLang="he-IL" sz="2800" dirty="0" smtClean="0">
              <a:latin typeface="Times New Roman" pitchFamily="18" charset="0"/>
              <a:cs typeface="Times New Roman" pitchFamily="18" charset="0"/>
            </a:endParaRPr>
          </a:p>
          <a:p>
            <a:pPr eaLnBrk="1" hangingPunct="1">
              <a:lnSpc>
                <a:spcPct val="150000"/>
              </a:lnSpc>
              <a:spcBef>
                <a:spcPct val="0"/>
              </a:spcBef>
              <a:buFont typeface="Wingdings" panose="05000000000000000000" pitchFamily="2" charset="2"/>
              <a:buChar char="v"/>
              <a:defRPr/>
            </a:pPr>
            <a:endParaRPr lang="he-IL" altLang="he-IL" b="1" dirty="0" smtClean="0">
              <a:latin typeface="Yehuda CLM" pitchFamily="2" charset="-79"/>
              <a:cs typeface="Yehuda CLM" pitchFamily="2" charset="-79"/>
            </a:endParaRPr>
          </a:p>
          <a:p>
            <a:pPr eaLnBrk="1" hangingPunct="1">
              <a:lnSpc>
                <a:spcPct val="150000"/>
              </a:lnSpc>
              <a:spcBef>
                <a:spcPct val="0"/>
              </a:spcBef>
              <a:buFont typeface="Wingdings" panose="05000000000000000000" pitchFamily="2" charset="2"/>
              <a:buChar char="v"/>
              <a:defRPr/>
            </a:pPr>
            <a:endParaRPr lang="he-IL" altLang="he-IL" sz="2800" b="1" dirty="0" smtClean="0">
              <a:latin typeface="Yehuda CLM" pitchFamily="2" charset="-79"/>
              <a:cs typeface="Yehuda CLM" pitchFamily="2" charset="-79"/>
            </a:endParaRPr>
          </a:p>
          <a:p>
            <a:pPr eaLnBrk="1" hangingPunct="1">
              <a:lnSpc>
                <a:spcPct val="150000"/>
              </a:lnSpc>
              <a:spcBef>
                <a:spcPct val="0"/>
              </a:spcBef>
              <a:buFont typeface="Wingdings" panose="05000000000000000000" pitchFamily="2" charset="2"/>
              <a:buChar char="v"/>
              <a:defRPr/>
            </a:pPr>
            <a:endParaRPr lang="he-IL" altLang="he-IL" sz="2000" b="1" dirty="0" smtClean="0">
              <a:latin typeface="Yehuda CLM" pitchFamily="2" charset="-79"/>
              <a:cs typeface="Yehuda CLM" pitchFamily="2" charset="-79"/>
            </a:endParaRPr>
          </a:p>
          <a:p>
            <a:pPr eaLnBrk="1" hangingPunct="1">
              <a:lnSpc>
                <a:spcPct val="150000"/>
              </a:lnSpc>
              <a:spcBef>
                <a:spcPct val="0"/>
              </a:spcBef>
              <a:buFont typeface="Wingdings" panose="05000000000000000000" pitchFamily="2" charset="2"/>
              <a:buChar char="v"/>
              <a:defRPr/>
            </a:pPr>
            <a:endParaRPr lang="he-IL" altLang="he-IL" sz="2800" b="1" dirty="0" smtClean="0">
              <a:latin typeface="Yehuda CLM" pitchFamily="2" charset="-79"/>
              <a:cs typeface="Yehuda CLM" pitchFamily="2" charset="-79"/>
            </a:endParaRPr>
          </a:p>
          <a:p>
            <a:pPr>
              <a:lnSpc>
                <a:spcPct val="150000"/>
              </a:lnSpc>
              <a:buFont typeface="Wingdings" panose="05000000000000000000" pitchFamily="2" charset="2"/>
              <a:buChar char="v"/>
              <a:defRPr/>
            </a:pPr>
            <a:endParaRPr lang="he-IL" altLang="he-IL" sz="2000" dirty="0" smtClean="0">
              <a:latin typeface="Yehuda CLM" pitchFamily="2" charset="-79"/>
              <a:cs typeface="Yehuda CLM" pitchFamily="2" charset="-79"/>
            </a:endParaRPr>
          </a:p>
        </p:txBody>
      </p:sp>
      <p:pic>
        <p:nvPicPr>
          <p:cNvPr id="22532" name="Picture 2" descr="לוגו חדש"/>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63" y="215900"/>
            <a:ext cx="1092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287F979-C910-4B89-9605-3B2F1A3C9002}" type="slidenum">
              <a:rPr lang="he-IL" altLang="he-IL" sz="1400" smtClean="0"/>
              <a:pPr eaLnBrk="1" hangingPunct="1">
                <a:spcBef>
                  <a:spcPct val="0"/>
                </a:spcBef>
                <a:buFontTx/>
                <a:buNone/>
              </a:pPr>
              <a:t>2</a:t>
            </a:fld>
            <a:endParaRPr lang="en-US" altLang="he-IL" sz="1400" smtClean="0"/>
          </a:p>
        </p:txBody>
      </p:sp>
    </p:spTree>
    <p:extLst>
      <p:ext uri="{BB962C8B-B14F-4D97-AF65-F5344CB8AC3E}">
        <p14:creationId xmlns:p14="http://schemas.microsoft.com/office/powerpoint/2010/main" val="174569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solidFill>
            <a:schemeClr val="bg1"/>
          </a:solidFill>
        </p:spPr>
        <p:txBody>
          <a:bodyPr/>
          <a:lstStyle/>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תיווך </a:t>
            </a:r>
            <a:r>
              <a:rPr lang="he-IL" altLang="he-IL" sz="2000" b="1" dirty="0">
                <a:solidFill>
                  <a:srgbClr val="008000"/>
                </a:solidFill>
                <a:latin typeface="Gisha" panose="020B0502040204020203" pitchFamily="34" charset="-79"/>
                <a:cs typeface="Gisha" panose="020B0502040204020203" pitchFamily="34" charset="-79"/>
              </a:rPr>
              <a:t>לגורמים </a:t>
            </a:r>
            <a:r>
              <a:rPr lang="he-IL" altLang="he-IL" sz="2000" b="1" dirty="0" smtClean="0">
                <a:solidFill>
                  <a:srgbClr val="008000"/>
                </a:solidFill>
                <a:latin typeface="Gisha" panose="020B0502040204020203" pitchFamily="34" charset="-79"/>
                <a:cs typeface="Gisha" panose="020B0502040204020203" pitchFamily="34" charset="-79"/>
              </a:rPr>
              <a:t>הרלוונטיים </a:t>
            </a:r>
            <a:r>
              <a:rPr lang="he-IL" altLang="he-IL" sz="2000" dirty="0" smtClean="0">
                <a:latin typeface="Gisha" panose="020B0502040204020203" pitchFamily="34" charset="-79"/>
                <a:cs typeface="Gisha" panose="020B0502040204020203" pitchFamily="34" charset="-79"/>
              </a:rPr>
              <a:t>- גורמי קהילה, רווחה, בריאות וכד'</a:t>
            </a:r>
            <a:endParaRPr lang="he-IL" altLang="he-IL" sz="2000" b="1" dirty="0" smtClean="0">
              <a:solidFill>
                <a:srgbClr val="008000"/>
              </a:solidFill>
              <a:latin typeface="Gisha" panose="020B0502040204020203" pitchFamily="34" charset="-79"/>
              <a:cs typeface="Gisha" panose="020B0502040204020203" pitchFamily="34" charset="-79"/>
            </a:endParaRPr>
          </a:p>
          <a:p>
            <a:pPr indent="-342900" eaLnBrk="1" hangingPunct="1">
              <a:lnSpc>
                <a:spcPct val="150000"/>
              </a:lnSpc>
              <a:spcBef>
                <a:spcPct val="0"/>
              </a:spcBef>
              <a:buFont typeface="Wingdings" panose="05000000000000000000" pitchFamily="2" charset="2"/>
              <a:buChar char="v"/>
              <a:defRPr/>
            </a:pPr>
            <a:r>
              <a:rPr lang="he-IL" altLang="he-IL" sz="2000" dirty="0" smtClean="0">
                <a:solidFill>
                  <a:schemeClr val="accent4"/>
                </a:solidFill>
                <a:latin typeface="Gisha" panose="020B0502040204020203" pitchFamily="34" charset="-79"/>
                <a:cs typeface="Gisha" panose="020B0502040204020203" pitchFamily="34" charset="-79"/>
              </a:rPr>
              <a:t>התייחסות ותיאום ציפיות לאפשרות ל</a:t>
            </a:r>
            <a:r>
              <a:rPr lang="he-IL" altLang="he-IL" sz="2000" b="1" dirty="0" smtClean="0">
                <a:solidFill>
                  <a:srgbClr val="008000"/>
                </a:solidFill>
                <a:latin typeface="Gisha" panose="020B0502040204020203" pitchFamily="34" charset="-79"/>
                <a:cs typeface="Gisha" panose="020B0502040204020203" pitchFamily="34" charset="-79"/>
              </a:rPr>
              <a:t>המשך הקשר</a:t>
            </a:r>
          </a:p>
          <a:p>
            <a:pPr indent="-342900" eaLnBrk="1" hangingPunct="1">
              <a:lnSpc>
                <a:spcPct val="150000"/>
              </a:lnSpc>
              <a:spcBef>
                <a:spcPct val="0"/>
              </a:spcBef>
              <a:buFont typeface="Wingdings" panose="05000000000000000000" pitchFamily="2" charset="2"/>
              <a:buChar char="v"/>
              <a:defRPr/>
            </a:pPr>
            <a:r>
              <a:rPr lang="he-IL" sz="2000" dirty="0" smtClean="0">
                <a:solidFill>
                  <a:schemeClr val="accent4"/>
                </a:solidFill>
                <a:latin typeface="Gisha" panose="020B0502040204020203" pitchFamily="34" charset="-79"/>
                <a:cs typeface="Gisha" panose="020B0502040204020203" pitchFamily="34" charset="-79"/>
              </a:rPr>
              <a:t>בניית </a:t>
            </a:r>
            <a:r>
              <a:rPr lang="he-IL" sz="2000" b="1" dirty="0">
                <a:solidFill>
                  <a:srgbClr val="008000"/>
                </a:solidFill>
                <a:latin typeface="Gisha" panose="020B0502040204020203" pitchFamily="34" charset="-79"/>
                <a:cs typeface="Gisha" panose="020B0502040204020203" pitchFamily="34" charset="-79"/>
              </a:rPr>
              <a:t>תכנית פעולה </a:t>
            </a:r>
            <a:r>
              <a:rPr lang="he-IL" sz="2000" b="1" dirty="0" smtClean="0">
                <a:solidFill>
                  <a:srgbClr val="008000"/>
                </a:solidFill>
                <a:latin typeface="Gisha" panose="020B0502040204020203" pitchFamily="34" charset="-79"/>
                <a:cs typeface="Gisha" panose="020B0502040204020203" pitchFamily="34" charset="-79"/>
              </a:rPr>
              <a:t>וסיכום</a:t>
            </a:r>
            <a:endParaRPr lang="he-IL" altLang="he-IL" sz="2000" b="1" dirty="0" smtClean="0">
              <a:solidFill>
                <a:srgbClr val="008000"/>
              </a:solidFill>
              <a:latin typeface="Gisha" panose="020B0502040204020203" pitchFamily="34" charset="-79"/>
              <a:cs typeface="Gisha" panose="020B0502040204020203" pitchFamily="34" charset="-79"/>
            </a:endParaRPr>
          </a:p>
          <a:p>
            <a:pPr indent="-342900" eaLnBrk="1" hangingPunct="1">
              <a:lnSpc>
                <a:spcPct val="150000"/>
              </a:lnSpc>
              <a:spcBef>
                <a:spcPct val="0"/>
              </a:spcBef>
              <a:buFont typeface="Wingdings" panose="05000000000000000000" pitchFamily="2" charset="2"/>
              <a:buChar char="v"/>
              <a:defRPr/>
            </a:pPr>
            <a:r>
              <a:rPr lang="he-IL" altLang="he-IL" sz="2000" b="1" dirty="0" smtClean="0">
                <a:solidFill>
                  <a:srgbClr val="008000"/>
                </a:solidFill>
                <a:latin typeface="Gisha" panose="020B0502040204020203" pitchFamily="34" charset="-79"/>
                <a:cs typeface="Gisha" panose="020B0502040204020203" pitchFamily="34" charset="-79"/>
              </a:rPr>
              <a:t>תיעוד השיחה </a:t>
            </a:r>
            <a:r>
              <a:rPr lang="he-IL" altLang="he-IL" sz="2000" dirty="0" smtClean="0">
                <a:latin typeface="Gisha" panose="020B0502040204020203" pitchFamily="34" charset="-79"/>
                <a:cs typeface="Gisha" panose="020B0502040204020203" pitchFamily="34" charset="-79"/>
              </a:rPr>
              <a:t>-</a:t>
            </a:r>
            <a:r>
              <a:rPr lang="he-IL" altLang="he-IL" sz="2000" b="1" dirty="0" smtClean="0">
                <a:solidFill>
                  <a:srgbClr val="008000"/>
                </a:solidFill>
                <a:latin typeface="Gisha" panose="020B0502040204020203" pitchFamily="34" charset="-79"/>
                <a:cs typeface="Gisha" panose="020B0502040204020203" pitchFamily="34" charset="-79"/>
              </a:rPr>
              <a:t>  </a:t>
            </a:r>
            <a:r>
              <a:rPr lang="he-IL" altLang="he-IL" sz="2000" dirty="0">
                <a:solidFill>
                  <a:schemeClr val="accent4"/>
                </a:solidFill>
                <a:latin typeface="Gisha" panose="020B0502040204020203" pitchFamily="34" charset="-79"/>
                <a:cs typeface="Gisha" panose="020B0502040204020203" pitchFamily="34" charset="-79"/>
              </a:rPr>
              <a:t>התייחסות קצרה, דגשים חשובים, נקודות להמשך </a:t>
            </a:r>
            <a:r>
              <a:rPr lang="he-IL" altLang="he-IL" sz="2000" dirty="0" smtClean="0">
                <a:solidFill>
                  <a:schemeClr val="accent4"/>
                </a:solidFill>
                <a:latin typeface="Gisha" panose="020B0502040204020203" pitchFamily="34" charset="-79"/>
                <a:cs typeface="Gisha" panose="020B0502040204020203" pitchFamily="34" charset="-79"/>
              </a:rPr>
              <a:t>טיפול</a:t>
            </a:r>
          </a:p>
          <a:p>
            <a:pPr marL="0" indent="0" eaLnBrk="1" hangingPunct="1">
              <a:lnSpc>
                <a:spcPct val="150000"/>
              </a:lnSpc>
              <a:spcBef>
                <a:spcPct val="0"/>
              </a:spcBef>
              <a:buNone/>
              <a:defRPr/>
            </a:pPr>
            <a:endParaRPr lang="he-IL" altLang="he-IL" sz="2000" dirty="0">
              <a:solidFill>
                <a:schemeClr val="accent4"/>
              </a:solidFill>
              <a:latin typeface="Gisha" panose="020B0502040204020203" pitchFamily="34" charset="-79"/>
              <a:cs typeface="Gisha" panose="020B0502040204020203" pitchFamily="34" charset="-79"/>
            </a:endParaRPr>
          </a:p>
          <a:p>
            <a:pPr lvl="1"/>
            <a:endParaRPr lang="he-IL" sz="1600" dirty="0" smtClean="0"/>
          </a:p>
          <a:p>
            <a:endParaRPr lang="he-IL" sz="1600" dirty="0" smtClean="0"/>
          </a:p>
          <a:p>
            <a:endParaRPr lang="he-IL" sz="1600" dirty="0"/>
          </a:p>
        </p:txBody>
      </p:sp>
      <p:sp>
        <p:nvSpPr>
          <p:cNvPr id="4" name="מציין מיקום של מספר שקופית 3"/>
          <p:cNvSpPr>
            <a:spLocks noGrp="1"/>
          </p:cNvSpPr>
          <p:nvPr>
            <p:ph type="sldNum" sz="quarter" idx="12"/>
          </p:nvPr>
        </p:nvSpPr>
        <p:spPr/>
        <p:txBody>
          <a:bodyPr/>
          <a:lstStyle/>
          <a:p>
            <a:pPr>
              <a:defRPr/>
            </a:pPr>
            <a:fld id="{62475194-5248-4453-9B32-8C44FEF9DAAB}" type="slidenum">
              <a:rPr lang="he-IL" smtClean="0"/>
              <a:pPr>
                <a:defRPr/>
              </a:pPr>
              <a:t>3</a:t>
            </a:fld>
            <a:endParaRPr lang="en-US"/>
          </a:p>
        </p:txBody>
      </p:sp>
      <p:sp>
        <p:nvSpPr>
          <p:cNvPr id="6" name="כותרת 1"/>
          <p:cNvSpPr>
            <a:spLocks noGrp="1"/>
          </p:cNvSpPr>
          <p:nvPr>
            <p:ph type="title"/>
          </p:nvPr>
        </p:nvSpPr>
        <p:spPr/>
        <p:txBody>
          <a:bodyPr/>
          <a:lstStyle/>
          <a:p>
            <a:pPr algn="ctr">
              <a:defRPr/>
            </a:pPr>
            <a:r>
              <a:rPr lang="he-IL" altLang="he-IL" sz="2800" u="sng" dirty="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rPr>
              <a:t>מודל ההתערבות </a:t>
            </a:r>
            <a:r>
              <a:rPr lang="he-IL" altLang="he-IL" sz="2800" u="sng" dirty="0" smtClean="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rPr>
              <a:t>החד-פעמית- המשך</a:t>
            </a:r>
            <a:endParaRPr lang="he-IL" altLang="he-IL" sz="2800" u="sng" dirty="0">
              <a:solidFill>
                <a:schemeClr val="accent6"/>
              </a:solidFill>
              <a:effectLst>
                <a:outerShdw blurRad="38100" dist="38100" dir="2700000" algn="tl">
                  <a:srgbClr val="000000">
                    <a:alpha val="43137"/>
                  </a:srgbClr>
                </a:outerShdw>
              </a:effectLst>
              <a:latin typeface="Guttman-Soncino" panose="02010401010101010101" pitchFamily="2" charset="-79"/>
              <a:cs typeface="Guttman-Soncino" panose="02010401010101010101" pitchFamily="2" charset="-79"/>
            </a:endParaRPr>
          </a:p>
        </p:txBody>
      </p:sp>
      <p:pic>
        <p:nvPicPr>
          <p:cNvPr id="8" name="Picture 2" descr="לוגו חדש"/>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63" y="215900"/>
            <a:ext cx="1092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31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t>פרוטוקול שיחת חירום</a:t>
            </a:r>
            <a:endParaRPr lang="he-IL" sz="3200" b="1" dirty="0"/>
          </a:p>
        </p:txBody>
      </p:sp>
      <p:sp>
        <p:nvSpPr>
          <p:cNvPr id="3" name="מציין מיקום תוכן 2"/>
          <p:cNvSpPr>
            <a:spLocks noGrp="1"/>
          </p:cNvSpPr>
          <p:nvPr>
            <p:ph idx="1"/>
          </p:nvPr>
        </p:nvSpPr>
        <p:spPr>
          <a:xfrm>
            <a:off x="24779" y="1380196"/>
            <a:ext cx="8363272" cy="7066689"/>
          </a:xfrm>
        </p:spPr>
        <p:txBody>
          <a:bodyPr/>
          <a:lstStyle/>
          <a:p>
            <a:pPr>
              <a:lnSpc>
                <a:spcPct val="150000"/>
              </a:lnSpc>
              <a:buClr>
                <a:srgbClr val="00B050"/>
              </a:buClr>
              <a:buFont typeface="Wingdings" panose="05000000000000000000" pitchFamily="2" charset="2"/>
              <a:buChar char="ü"/>
            </a:pPr>
            <a:r>
              <a:rPr lang="he-IL" sz="2800" b="1" dirty="0" smtClean="0">
                <a:solidFill>
                  <a:srgbClr val="008000"/>
                </a:solidFill>
                <a:latin typeface="David" panose="020E0502060401010101" pitchFamily="34" charset="-79"/>
                <a:cs typeface="David" panose="020E0502060401010101" pitchFamily="34" charset="-79"/>
              </a:rPr>
              <a:t>מה קרה? </a:t>
            </a:r>
            <a:r>
              <a:rPr lang="he-IL" sz="2800" dirty="0" smtClean="0">
                <a:latin typeface="David" panose="020E0502060401010101" pitchFamily="34" charset="-79"/>
                <a:cs typeface="David" panose="020E0502060401010101" pitchFamily="34" charset="-79"/>
              </a:rPr>
              <a:t>(הסיפור, המחשבות, ההתרחשות)</a:t>
            </a:r>
          </a:p>
          <a:p>
            <a:pPr>
              <a:lnSpc>
                <a:spcPct val="150000"/>
              </a:lnSpc>
              <a:buClr>
                <a:srgbClr val="00B050"/>
              </a:buClr>
              <a:buFont typeface="Wingdings" panose="05000000000000000000" pitchFamily="2" charset="2"/>
              <a:buChar char="ü"/>
            </a:pPr>
            <a:r>
              <a:rPr lang="he-IL" sz="2800" b="1" dirty="0" smtClean="0">
                <a:solidFill>
                  <a:srgbClr val="008000"/>
                </a:solidFill>
                <a:latin typeface="David" panose="020E0502060401010101" pitchFamily="34" charset="-79"/>
                <a:cs typeface="David" panose="020E0502060401010101" pitchFamily="34" charset="-79"/>
              </a:rPr>
              <a:t>מה את/ה מרגיש/ה? </a:t>
            </a:r>
            <a:r>
              <a:rPr lang="he-IL" sz="2800" dirty="0" smtClean="0">
                <a:latin typeface="David" panose="020E0502060401010101" pitchFamily="34" charset="-79"/>
                <a:cs typeface="David" panose="020E0502060401010101" pitchFamily="34" charset="-79"/>
              </a:rPr>
              <a:t>(התייחסות לכל מנעד הרגשות)</a:t>
            </a:r>
          </a:p>
          <a:p>
            <a:pPr>
              <a:lnSpc>
                <a:spcPct val="150000"/>
              </a:lnSpc>
              <a:buClr>
                <a:srgbClr val="00B050"/>
              </a:buClr>
              <a:buFont typeface="Wingdings" panose="05000000000000000000" pitchFamily="2" charset="2"/>
              <a:buChar char="ü"/>
            </a:pPr>
            <a:r>
              <a:rPr lang="he-IL" sz="2800" b="1" dirty="0" smtClean="0">
                <a:solidFill>
                  <a:srgbClr val="008000"/>
                </a:solidFill>
                <a:latin typeface="David" panose="020E0502060401010101" pitchFamily="34" charset="-79"/>
                <a:cs typeface="David" panose="020E0502060401010101" pitchFamily="34" charset="-79"/>
              </a:rPr>
              <a:t>מה את/ה חש/ה בגוף? </a:t>
            </a:r>
            <a:r>
              <a:rPr lang="he-IL" sz="2800" dirty="0" smtClean="0">
                <a:latin typeface="David" panose="020E0502060401010101" pitchFamily="34" charset="-79"/>
                <a:cs typeface="David" panose="020E0502060401010101" pitchFamily="34" charset="-79"/>
              </a:rPr>
              <a:t>(זיהוי התחושות בגוף, טכניקות הרפיה, נשימות, הרגעת התסמינים הגופניים)</a:t>
            </a:r>
            <a:endParaRPr lang="he-IL" sz="2800" dirty="0" smtClean="0">
              <a:solidFill>
                <a:srgbClr val="008000"/>
              </a:solidFill>
              <a:latin typeface="David" panose="020E0502060401010101" pitchFamily="34" charset="-79"/>
              <a:cs typeface="David" panose="020E0502060401010101" pitchFamily="34" charset="-79"/>
            </a:endParaRPr>
          </a:p>
          <a:p>
            <a:pPr>
              <a:lnSpc>
                <a:spcPct val="150000"/>
              </a:lnSpc>
              <a:buClr>
                <a:srgbClr val="00B050"/>
              </a:buClr>
              <a:buFont typeface="Wingdings" panose="05000000000000000000" pitchFamily="2" charset="2"/>
              <a:buChar char="ü"/>
            </a:pPr>
            <a:r>
              <a:rPr lang="he-IL" sz="2800" b="1" dirty="0" smtClean="0">
                <a:solidFill>
                  <a:srgbClr val="008000"/>
                </a:solidFill>
                <a:latin typeface="David" panose="020E0502060401010101" pitchFamily="34" charset="-79"/>
                <a:cs typeface="David" panose="020E0502060401010101" pitchFamily="34" charset="-79"/>
              </a:rPr>
              <a:t>נרמול, ונטילציה, לגיטימציה והסבר על המצב. </a:t>
            </a:r>
          </a:p>
          <a:p>
            <a:pPr>
              <a:lnSpc>
                <a:spcPct val="150000"/>
              </a:lnSpc>
              <a:buClr>
                <a:srgbClr val="00B050"/>
              </a:buClr>
              <a:buFont typeface="Wingdings" panose="05000000000000000000" pitchFamily="2" charset="2"/>
              <a:buChar char="ü"/>
            </a:pPr>
            <a:r>
              <a:rPr lang="he-IL" sz="2800" b="1" dirty="0" smtClean="0">
                <a:solidFill>
                  <a:srgbClr val="008000"/>
                </a:solidFill>
                <a:latin typeface="David" panose="020E0502060401010101" pitchFamily="34" charset="-79"/>
                <a:cs typeface="David" panose="020E0502060401010101" pitchFamily="34" charset="-79"/>
              </a:rPr>
              <a:t>סיכום וחזרה ל'כאן ועכשיו' / קרקוע</a:t>
            </a:r>
            <a:r>
              <a:rPr lang="he-IL" sz="2800" dirty="0">
                <a:latin typeface="David" panose="020E0502060401010101" pitchFamily="34" charset="-79"/>
                <a:cs typeface="David" panose="020E0502060401010101" pitchFamily="34" charset="-79"/>
              </a:rPr>
              <a:t> </a:t>
            </a:r>
            <a:r>
              <a:rPr lang="he-IL" sz="2800" dirty="0" smtClean="0">
                <a:latin typeface="David" panose="020E0502060401010101" pitchFamily="34" charset="-79"/>
                <a:cs typeface="David" panose="020E0502060401010101" pitchFamily="34" charset="-79"/>
              </a:rPr>
              <a:t>(לסיים את השיחה במצב של </a:t>
            </a:r>
            <a:r>
              <a:rPr lang="en-US" sz="2800" dirty="0" smtClean="0">
                <a:latin typeface="David" panose="020E0502060401010101" pitchFamily="34" charset="-79"/>
                <a:cs typeface="David" panose="020E0502060401010101" pitchFamily="34" charset="-79"/>
              </a:rPr>
              <a:t>Doing</a:t>
            </a:r>
            <a:r>
              <a:rPr lang="he-IL" sz="2800" dirty="0" smtClean="0">
                <a:latin typeface="David" panose="020E0502060401010101" pitchFamily="34" charset="-79"/>
                <a:cs typeface="David" panose="020E0502060401010101" pitchFamily="34" charset="-79"/>
              </a:rPr>
              <a:t>, כדי להחזיר את הפונה למציאות אחרת מזו שהוא נכנס לשיחה)</a:t>
            </a:r>
          </a:p>
          <a:p>
            <a:pPr marL="274320" lvl="1" indent="0">
              <a:lnSpc>
                <a:spcPct val="150000"/>
              </a:lnSpc>
              <a:buClr>
                <a:srgbClr val="00B050"/>
              </a:buClr>
              <a:buNone/>
            </a:pPr>
            <a:endParaRPr lang="he-IL" dirty="0">
              <a:solidFill>
                <a:schemeClr val="tx1"/>
              </a:solidFill>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5D79B927-7C5C-4102-9219-D517C1D54574}" type="slidenum">
              <a:rPr lang="he-IL" sz="2800" smtClean="0"/>
              <a:pPr/>
              <a:t>4</a:t>
            </a:fld>
            <a:endParaRPr lang="he-IL" sz="2800" dirty="0"/>
          </a:p>
        </p:txBody>
      </p:sp>
      <p:pic>
        <p:nvPicPr>
          <p:cNvPr id="5" name="Picture 2" descr="לוגו חד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9826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t>דגשים נוספים בשיחה</a:t>
            </a:r>
            <a:endParaRPr lang="he-IL" sz="3200" b="1" dirty="0"/>
          </a:p>
        </p:txBody>
      </p:sp>
      <p:sp>
        <p:nvSpPr>
          <p:cNvPr id="3" name="מציין מיקום תוכן 2"/>
          <p:cNvSpPr>
            <a:spLocks noGrp="1"/>
          </p:cNvSpPr>
          <p:nvPr>
            <p:ph idx="1"/>
          </p:nvPr>
        </p:nvSpPr>
        <p:spPr>
          <a:xfrm>
            <a:off x="457200" y="1229027"/>
            <a:ext cx="7620000" cy="4800600"/>
          </a:xfrm>
        </p:spPr>
        <p:txBody>
          <a:bodyPr>
            <a:normAutofit/>
          </a:bodyPr>
          <a:lstStyle/>
          <a:p>
            <a:pPr>
              <a:buClr>
                <a:srgbClr val="00B050"/>
              </a:buClr>
              <a:buFont typeface="Wingdings" panose="05000000000000000000" pitchFamily="2" charset="2"/>
              <a:buChar char="Ø"/>
            </a:pPr>
            <a:r>
              <a:rPr lang="he-IL" sz="2000" dirty="0" smtClean="0">
                <a:cs typeface="+mj-cs"/>
              </a:rPr>
              <a:t>הגבלת צפייה בטלוויזיה וחשיפה לתקשורת</a:t>
            </a:r>
          </a:p>
          <a:p>
            <a:pPr>
              <a:buClr>
                <a:srgbClr val="00B050"/>
              </a:buClr>
              <a:buFont typeface="Wingdings" panose="05000000000000000000" pitchFamily="2" charset="2"/>
              <a:buChar char="Ø"/>
            </a:pPr>
            <a:r>
              <a:rPr lang="he-IL" sz="2000" dirty="0" smtClean="0">
                <a:cs typeface="+mj-cs"/>
              </a:rPr>
              <a:t>הפיכת המרחב המוגן לאזור נעים ומזמין</a:t>
            </a:r>
          </a:p>
          <a:p>
            <a:pPr>
              <a:buClr>
                <a:srgbClr val="00B050"/>
              </a:buClr>
              <a:buFont typeface="Wingdings" panose="05000000000000000000" pitchFamily="2" charset="2"/>
              <a:buChar char="Ø"/>
            </a:pPr>
            <a:r>
              <a:rPr lang="he-IL" sz="2000" dirty="0" smtClean="0">
                <a:cs typeface="+mj-cs"/>
              </a:rPr>
              <a:t>שמירה על שגרה כולל חברים, קבוצת השווים וקהילה </a:t>
            </a:r>
          </a:p>
          <a:p>
            <a:pPr>
              <a:buClr>
                <a:srgbClr val="00B050"/>
              </a:buClr>
              <a:buFont typeface="Wingdings" panose="05000000000000000000" pitchFamily="2" charset="2"/>
              <a:buChar char="Ø"/>
            </a:pPr>
            <a:r>
              <a:rPr lang="he-IL" sz="2000" dirty="0" smtClean="0">
                <a:cs typeface="+mj-cs"/>
              </a:rPr>
              <a:t>להמשיך </a:t>
            </a:r>
            <a:r>
              <a:rPr lang="he-IL" sz="2000" dirty="0">
                <a:cs typeface="+mj-cs"/>
              </a:rPr>
              <a:t>לעשות דברים שאוהבים- תחביבים, משחקים, צפייה בסרטים או סדרות אהובות </a:t>
            </a:r>
            <a:r>
              <a:rPr lang="he-IL" sz="2000" dirty="0" smtClean="0">
                <a:cs typeface="+mj-cs"/>
              </a:rPr>
              <a:t>בטלוויזיה</a:t>
            </a:r>
          </a:p>
          <a:p>
            <a:pPr>
              <a:buClr>
                <a:srgbClr val="00B050"/>
              </a:buClr>
              <a:buFont typeface="Wingdings" panose="05000000000000000000" pitchFamily="2" charset="2"/>
              <a:buChar char="Ø"/>
            </a:pPr>
            <a:r>
              <a:rPr lang="he-IL" sz="2000" dirty="0" smtClean="0">
                <a:cs typeface="+mj-cs"/>
              </a:rPr>
              <a:t>טכניקות הרגעה- נשימה, דמיון מודרך, מקום בטוח</a:t>
            </a:r>
          </a:p>
          <a:p>
            <a:pPr>
              <a:buClr>
                <a:srgbClr val="00B050"/>
              </a:buClr>
              <a:buFont typeface="Wingdings" panose="05000000000000000000" pitchFamily="2" charset="2"/>
              <a:buChar char="Ø"/>
            </a:pPr>
            <a:r>
              <a:rPr lang="he-IL" sz="2000" dirty="0" smtClean="0">
                <a:cs typeface="+mj-cs"/>
              </a:rPr>
              <a:t>שמירה על פעילות גופנית בתוך הבית או בחוץ </a:t>
            </a:r>
          </a:p>
          <a:p>
            <a:pPr>
              <a:buClr>
                <a:srgbClr val="00B050"/>
              </a:buClr>
              <a:buFont typeface="Wingdings" panose="05000000000000000000" pitchFamily="2" charset="2"/>
              <a:buChar char="Ø"/>
            </a:pPr>
            <a:r>
              <a:rPr lang="he-IL" sz="2000" dirty="0" smtClean="0">
                <a:cs typeface="+mj-cs"/>
              </a:rPr>
              <a:t>שיתוף הילדים בחששות בהתאם לרמת ההבנה</a:t>
            </a:r>
          </a:p>
          <a:p>
            <a:pPr>
              <a:buClr>
                <a:srgbClr val="00B050"/>
              </a:buClr>
              <a:buFont typeface="Wingdings" panose="05000000000000000000" pitchFamily="2" charset="2"/>
              <a:buChar char="Ø"/>
            </a:pPr>
            <a:r>
              <a:rPr lang="he-IL" sz="2000" dirty="0" smtClean="0">
                <a:cs typeface="+mj-cs"/>
              </a:rPr>
              <a:t>חלוקת תפקידים לכל בני הבית כאמצעי להגברת השליטה</a:t>
            </a:r>
          </a:p>
          <a:p>
            <a:pPr>
              <a:buClr>
                <a:srgbClr val="00B050"/>
              </a:buClr>
              <a:buFont typeface="Wingdings" panose="05000000000000000000" pitchFamily="2" charset="2"/>
              <a:buChar char="Ø"/>
            </a:pPr>
            <a:r>
              <a:rPr lang="he-IL" sz="2000" dirty="0" smtClean="0">
                <a:cs typeface="+mj-cs"/>
              </a:rPr>
              <a:t>שימוש במשאבים (גשר מאחד)</a:t>
            </a:r>
          </a:p>
          <a:p>
            <a:pPr>
              <a:buClr>
                <a:srgbClr val="00B050"/>
              </a:buClr>
              <a:buFont typeface="Wingdings" panose="05000000000000000000" pitchFamily="2" charset="2"/>
              <a:buChar char="Ø"/>
            </a:pPr>
            <a:r>
              <a:rPr lang="he-IL" sz="2000" dirty="0" smtClean="0">
                <a:cs typeface="+mj-cs"/>
              </a:rPr>
              <a:t>הפיכת האזעקה ל"חברה הטובה"</a:t>
            </a:r>
          </a:p>
          <a:p>
            <a:pPr>
              <a:buClr>
                <a:srgbClr val="00B050"/>
              </a:buClr>
              <a:buFont typeface="Wingdings" panose="05000000000000000000" pitchFamily="2" charset="2"/>
              <a:buChar char="Ø"/>
            </a:pPr>
            <a:r>
              <a:rPr lang="he-IL" sz="2000" dirty="0" smtClean="0">
                <a:cs typeface="+mj-cs"/>
              </a:rPr>
              <a:t>לשלוח לרופא או למיון כדי לקבל טיפול תרופתי כשמצב הפונה קשה</a:t>
            </a:r>
          </a:p>
          <a:p>
            <a:pPr>
              <a:buClr>
                <a:srgbClr val="00B050"/>
              </a:buClr>
              <a:buFont typeface="Wingdings" panose="05000000000000000000" pitchFamily="2" charset="2"/>
              <a:buChar char="Ø"/>
            </a:pPr>
            <a:r>
              <a:rPr lang="he-IL" sz="2000" dirty="0" smtClean="0">
                <a:cs typeface="+mj-cs"/>
              </a:rPr>
              <a:t>מודעות עצמית ליכולת ההכלה שלי כמסייעת ומי מסייע לי?</a:t>
            </a:r>
          </a:p>
          <a:p>
            <a:pPr>
              <a:buClr>
                <a:srgbClr val="00B050"/>
              </a:buClr>
              <a:buFont typeface="Wingdings" panose="05000000000000000000" pitchFamily="2" charset="2"/>
              <a:buChar char="Ø"/>
            </a:pPr>
            <a:endParaRPr lang="he-IL" sz="2000" dirty="0" smtClean="0">
              <a:cs typeface="+mj-cs"/>
            </a:endParaRPr>
          </a:p>
          <a:p>
            <a:pPr>
              <a:buClr>
                <a:srgbClr val="00B050"/>
              </a:buClr>
              <a:buFont typeface="Wingdings" panose="05000000000000000000" pitchFamily="2" charset="2"/>
              <a:buChar char="Ø"/>
            </a:pPr>
            <a:endParaRPr lang="he-IL" sz="2000" dirty="0" smtClean="0">
              <a:cs typeface="+mj-cs"/>
            </a:endParaRPr>
          </a:p>
          <a:p>
            <a:pPr>
              <a:buClr>
                <a:srgbClr val="00B050"/>
              </a:buClr>
              <a:buFont typeface="Wingdings" panose="05000000000000000000" pitchFamily="2" charset="2"/>
              <a:buChar char="Ø"/>
            </a:pPr>
            <a:endParaRPr lang="he-IL" sz="2000" dirty="0">
              <a:cs typeface="+mj-cs"/>
            </a:endParaRPr>
          </a:p>
          <a:p>
            <a:pPr>
              <a:buClr>
                <a:srgbClr val="00B050"/>
              </a:buClr>
              <a:buFont typeface="Wingdings" panose="05000000000000000000" pitchFamily="2" charset="2"/>
              <a:buChar char="Ø"/>
            </a:pPr>
            <a:endParaRPr lang="he-IL" sz="2000" dirty="0" smtClean="0">
              <a:cs typeface="+mj-cs"/>
            </a:endParaRPr>
          </a:p>
          <a:p>
            <a:pPr>
              <a:buClr>
                <a:srgbClr val="00B050"/>
              </a:buClr>
              <a:buFont typeface="Wingdings" panose="05000000000000000000" pitchFamily="2" charset="2"/>
              <a:buChar char="Ø"/>
            </a:pPr>
            <a:endParaRPr lang="he-IL" sz="2000" dirty="0">
              <a:cs typeface="+mj-cs"/>
            </a:endParaRPr>
          </a:p>
          <a:p>
            <a:pPr>
              <a:buClr>
                <a:srgbClr val="00B050"/>
              </a:buClr>
              <a:buFont typeface="Wingdings" panose="05000000000000000000" pitchFamily="2" charset="2"/>
              <a:buChar char="Ø"/>
            </a:pPr>
            <a:endParaRPr lang="he-IL" sz="2000" dirty="0" smtClean="0">
              <a:cs typeface="+mj-cs"/>
            </a:endParaRPr>
          </a:p>
          <a:p>
            <a:pPr>
              <a:buClr>
                <a:srgbClr val="00B050"/>
              </a:buClr>
              <a:buFont typeface="Wingdings" panose="05000000000000000000" pitchFamily="2" charset="2"/>
              <a:buChar char="Ø"/>
            </a:pPr>
            <a:endParaRPr lang="he-IL" sz="2000" dirty="0">
              <a:cs typeface="+mj-cs"/>
            </a:endParaRPr>
          </a:p>
        </p:txBody>
      </p:sp>
      <p:sp>
        <p:nvSpPr>
          <p:cNvPr id="5" name="מציין מיקום של מספר שקופית 4"/>
          <p:cNvSpPr>
            <a:spLocks noGrp="1"/>
          </p:cNvSpPr>
          <p:nvPr>
            <p:ph type="sldNum" sz="quarter" idx="12"/>
          </p:nvPr>
        </p:nvSpPr>
        <p:spPr/>
        <p:txBody>
          <a:bodyPr/>
          <a:lstStyle/>
          <a:p>
            <a:pPr>
              <a:defRPr/>
            </a:pPr>
            <a:fld id="{E8241649-FE63-43AC-9A21-8D4832DB6BAC}" type="slidenum">
              <a:rPr lang="he-IL" smtClean="0"/>
              <a:pPr>
                <a:defRPr/>
              </a:pPr>
              <a:t>5</a:t>
            </a:fld>
            <a:endParaRPr lang="en-US" dirty="0"/>
          </a:p>
        </p:txBody>
      </p:sp>
      <p:pic>
        <p:nvPicPr>
          <p:cNvPr id="7" name="Picture 2" descr="לוגו חדש"/>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116632"/>
            <a:ext cx="1092200" cy="841375"/>
          </a:xfrm>
          <a:prstGeom prst="rect">
            <a:avLst/>
          </a:prstGeom>
          <a:noFill/>
          <a:ln w="9525">
            <a:noFill/>
            <a:miter lim="800000"/>
            <a:headEnd/>
            <a:tailEnd/>
          </a:ln>
        </p:spPr>
      </p:pic>
    </p:spTree>
    <p:extLst>
      <p:ext uri="{BB962C8B-B14F-4D97-AF65-F5344CB8AC3E}">
        <p14:creationId xmlns:p14="http://schemas.microsoft.com/office/powerpoint/2010/main" val="250566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pPr>
              <a:defRPr/>
            </a:pPr>
            <a:fld id="{E8241649-FE63-43AC-9A21-8D4832DB6BAC}" type="slidenum">
              <a:rPr lang="he-IL" smtClean="0"/>
              <a:pPr>
                <a:defRPr/>
              </a:pPr>
              <a:t>6</a:t>
            </a:fld>
            <a:endParaRPr lang="en-US" dirty="0"/>
          </a:p>
        </p:txBody>
      </p:sp>
      <p:graphicFrame>
        <p:nvGraphicFramePr>
          <p:cNvPr id="5" name="אובייקט 4"/>
          <p:cNvGraphicFramePr>
            <a:graphicFrameLocks noChangeAspect="1"/>
          </p:cNvGraphicFramePr>
          <p:nvPr>
            <p:extLst>
              <p:ext uri="{D42A27DB-BD31-4B8C-83A1-F6EECF244321}">
                <p14:modId xmlns:p14="http://schemas.microsoft.com/office/powerpoint/2010/main" val="1542042169"/>
              </p:ext>
            </p:extLst>
          </p:nvPr>
        </p:nvGraphicFramePr>
        <p:xfrm>
          <a:off x="1703388" y="108654"/>
          <a:ext cx="6227762" cy="7393056"/>
        </p:xfrm>
        <a:graphic>
          <a:graphicData uri="http://schemas.openxmlformats.org/presentationml/2006/ole">
            <mc:AlternateContent xmlns:mc="http://schemas.openxmlformats.org/markup-compatibility/2006">
              <mc:Choice xmlns:v="urn:schemas-microsoft-com:vml" Requires="v">
                <p:oleObj spid="_x0000_s1032" name="מסמך" r:id="rId4" imgW="7343653" imgH="8921740" progId="Word.Document.12">
                  <p:embed/>
                </p:oleObj>
              </mc:Choice>
              <mc:Fallback>
                <p:oleObj name="מסמך" r:id="rId4" imgW="7343653" imgH="8921740" progId="Word.Document.12">
                  <p:embed/>
                  <p:pic>
                    <p:nvPicPr>
                      <p:cNvPr id="0" name=""/>
                      <p:cNvPicPr>
                        <a:picLocks noChangeAspect="1" noChangeArrowheads="1"/>
                      </p:cNvPicPr>
                      <p:nvPr/>
                    </p:nvPicPr>
                    <p:blipFill>
                      <a:blip r:embed="rId5"/>
                      <a:srcRect/>
                      <a:stretch>
                        <a:fillRect/>
                      </a:stretch>
                    </p:blipFill>
                    <p:spPr bwMode="auto">
                      <a:xfrm>
                        <a:off x="1703388" y="108654"/>
                        <a:ext cx="6227762" cy="7393056"/>
                      </a:xfrm>
                      <a:prstGeom prst="rect">
                        <a:avLst/>
                      </a:prstGeom>
                      <a:noFill/>
                      <a:ln>
                        <a:noFill/>
                      </a:ln>
                    </p:spPr>
                  </p:pic>
                </p:oleObj>
              </mc:Fallback>
            </mc:AlternateContent>
          </a:graphicData>
        </a:graphic>
      </p:graphicFrame>
      <p:pic>
        <p:nvPicPr>
          <p:cNvPr id="6" name="תמונה 5"/>
          <p:cNvPicPr/>
          <p:nvPr/>
        </p:nvPicPr>
        <p:blipFill>
          <a:blip r:embed="rId6" cstate="print">
            <a:extLst>
              <a:ext uri="{28A0092B-C50C-407E-A947-70E740481C1C}">
                <a14:useLocalDpi xmlns:a14="http://schemas.microsoft.com/office/drawing/2010/main" val="0"/>
              </a:ext>
            </a:extLst>
          </a:blip>
          <a:stretch>
            <a:fillRect/>
          </a:stretch>
        </p:blipFill>
        <p:spPr>
          <a:xfrm>
            <a:off x="0" y="21237"/>
            <a:ext cx="1039495" cy="805180"/>
          </a:xfrm>
          <a:prstGeom prst="rect">
            <a:avLst/>
          </a:prstGeom>
        </p:spPr>
      </p:pic>
    </p:spTree>
    <p:extLst>
      <p:ext uri="{BB962C8B-B14F-4D97-AF65-F5344CB8AC3E}">
        <p14:creationId xmlns:p14="http://schemas.microsoft.com/office/powerpoint/2010/main" val="200121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ewlogo(1)_2012-03-22-17-00-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55" y="44624"/>
            <a:ext cx="12525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1787103" y="375047"/>
            <a:ext cx="4552849"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he-IL" sz="54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מצב איום / סכנה</a:t>
            </a:r>
            <a:endParaRPr lang="he-IL" sz="54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7" name="מלבן 6"/>
          <p:cNvSpPr/>
          <p:nvPr/>
        </p:nvSpPr>
        <p:spPr>
          <a:xfrm>
            <a:off x="760125" y="2276872"/>
            <a:ext cx="3259226"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Fight / Flight</a:t>
            </a:r>
            <a:endParaRPr lang="he-IL" sz="40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8" name="מלבן 7"/>
          <p:cNvSpPr/>
          <p:nvPr/>
        </p:nvSpPr>
        <p:spPr>
          <a:xfrm>
            <a:off x="601223" y="3717032"/>
            <a:ext cx="2626040"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he-IL" sz="40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לצאת בשלום</a:t>
            </a:r>
            <a:endParaRPr lang="he-IL" sz="40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endParaRPr>
          </a:p>
        </p:txBody>
      </p:sp>
      <p:sp>
        <p:nvSpPr>
          <p:cNvPr id="9" name="מלבן 8"/>
          <p:cNvSpPr/>
          <p:nvPr/>
        </p:nvSpPr>
        <p:spPr>
          <a:xfrm>
            <a:off x="4811439" y="2289066"/>
            <a:ext cx="1810111"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Freeze</a:t>
            </a:r>
            <a:endParaRPr lang="he-IL" sz="40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11" name="מלבן 10"/>
          <p:cNvSpPr/>
          <p:nvPr/>
        </p:nvSpPr>
        <p:spPr>
          <a:xfrm>
            <a:off x="4235376" y="3578240"/>
            <a:ext cx="4032447" cy="1077218"/>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he-IL" sz="3200"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מערכת ההגנה העצמית נעשית הלומה ומבולבלת</a:t>
            </a:r>
          </a:p>
        </p:txBody>
      </p:sp>
      <p:cxnSp>
        <p:nvCxnSpPr>
          <p:cNvPr id="4" name="מחבר חץ ישר 3"/>
          <p:cNvCxnSpPr>
            <a:stCxn id="3" idx="2"/>
          </p:cNvCxnSpPr>
          <p:nvPr/>
        </p:nvCxnSpPr>
        <p:spPr>
          <a:xfrm>
            <a:off x="4063528" y="1298377"/>
            <a:ext cx="1539999" cy="99068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a:stCxn id="3" idx="2"/>
            <a:endCxn id="7" idx="0"/>
          </p:cNvCxnSpPr>
          <p:nvPr/>
        </p:nvCxnSpPr>
        <p:spPr>
          <a:xfrm flipH="1">
            <a:off x="2389738" y="1298377"/>
            <a:ext cx="1673790" cy="978495"/>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a:stCxn id="9" idx="2"/>
            <a:endCxn id="11" idx="0"/>
          </p:cNvCxnSpPr>
          <p:nvPr/>
        </p:nvCxnSpPr>
        <p:spPr>
          <a:xfrm>
            <a:off x="5716495" y="2996952"/>
            <a:ext cx="535105" cy="5812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a:stCxn id="7" idx="2"/>
            <a:endCxn id="8" idx="0"/>
          </p:cNvCxnSpPr>
          <p:nvPr/>
        </p:nvCxnSpPr>
        <p:spPr>
          <a:xfrm flipH="1">
            <a:off x="1914243" y="2984758"/>
            <a:ext cx="475495" cy="7322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5" name="אובייקט 4"/>
          <p:cNvGraphicFramePr>
            <a:graphicFrameLocks noChangeAspect="1"/>
          </p:cNvGraphicFramePr>
          <p:nvPr>
            <p:extLst>
              <p:ext uri="{D42A27DB-BD31-4B8C-83A1-F6EECF244321}">
                <p14:modId xmlns:p14="http://schemas.microsoft.com/office/powerpoint/2010/main" val="4108380330"/>
              </p:ext>
            </p:extLst>
          </p:nvPr>
        </p:nvGraphicFramePr>
        <p:xfrm>
          <a:off x="3606349" y="5229200"/>
          <a:ext cx="1804987" cy="660400"/>
        </p:xfrm>
        <a:graphic>
          <a:graphicData uri="http://schemas.openxmlformats.org/presentationml/2006/ole">
            <mc:AlternateContent xmlns:mc="http://schemas.openxmlformats.org/markup-compatibility/2006">
              <mc:Choice xmlns:v="urn:schemas-microsoft-com:vml" Requires="v">
                <p:oleObj spid="_x0000_s2050" name="אובייקט מעטפת של כורך האובייקטים" showAsIcon="1" r:id="rId5" imgW="1805040" imgH="659880" progId="Package">
                  <p:embed/>
                </p:oleObj>
              </mc:Choice>
              <mc:Fallback>
                <p:oleObj name="אובייקט מעטפת של כורך האובייקטים" showAsIcon="1" r:id="rId5" imgW="1805040" imgH="659880" progId="Package">
                  <p:embed/>
                  <p:pic>
                    <p:nvPicPr>
                      <p:cNvPr id="0" name=""/>
                      <p:cNvPicPr/>
                      <p:nvPr/>
                    </p:nvPicPr>
                    <p:blipFill>
                      <a:blip r:embed="rId6"/>
                      <a:stretch>
                        <a:fillRect/>
                      </a:stretch>
                    </p:blipFill>
                    <p:spPr>
                      <a:xfrm>
                        <a:off x="3606349" y="5229200"/>
                        <a:ext cx="1804987" cy="660400"/>
                      </a:xfrm>
                      <a:prstGeom prst="rect">
                        <a:avLst/>
                      </a:prstGeom>
                    </p:spPr>
                  </p:pic>
                </p:oleObj>
              </mc:Fallback>
            </mc:AlternateContent>
          </a:graphicData>
        </a:graphic>
      </p:graphicFrame>
      <p:sp>
        <p:nvSpPr>
          <p:cNvPr id="2" name="מציין מיקום של מספר שקופית 1"/>
          <p:cNvSpPr>
            <a:spLocks noGrp="1"/>
          </p:cNvSpPr>
          <p:nvPr>
            <p:ph type="sldNum" sz="quarter" idx="12"/>
          </p:nvPr>
        </p:nvSpPr>
        <p:spPr/>
        <p:txBody>
          <a:bodyPr/>
          <a:lstStyle/>
          <a:p>
            <a:pPr>
              <a:defRPr/>
            </a:pPr>
            <a:fld id="{E8241649-FE63-43AC-9A21-8D4832DB6BAC}" type="slidenum">
              <a:rPr lang="he-IL" smtClean="0"/>
              <a:pPr>
                <a:defRPr/>
              </a:pPr>
              <a:t>7</a:t>
            </a:fld>
            <a:endParaRPr lang="en-US" dirty="0"/>
          </a:p>
        </p:txBody>
      </p:sp>
    </p:spTree>
    <p:extLst>
      <p:ext uri="{BB962C8B-B14F-4D97-AF65-F5344CB8AC3E}">
        <p14:creationId xmlns:p14="http://schemas.microsoft.com/office/powerpoint/2010/main" val="53324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dirty="0" smtClean="0"/>
              <a:t>מודל "גשר מאחד" – מולי להד</a:t>
            </a:r>
            <a:endParaRPr lang="he-IL" sz="3200" dirty="0"/>
          </a:p>
        </p:txBody>
      </p:sp>
      <p:sp>
        <p:nvSpPr>
          <p:cNvPr id="3" name="מציין מיקום תוכן 2"/>
          <p:cNvSpPr>
            <a:spLocks noGrp="1"/>
          </p:cNvSpPr>
          <p:nvPr>
            <p:ph idx="1"/>
          </p:nvPr>
        </p:nvSpPr>
        <p:spPr>
          <a:xfrm>
            <a:off x="0" y="1600199"/>
            <a:ext cx="8428776" cy="5153685"/>
          </a:xfrm>
        </p:spPr>
        <p:txBody>
          <a:bodyPr>
            <a:normAutofit fontScale="92500" lnSpcReduction="20000"/>
          </a:bodyPr>
          <a:lstStyle/>
          <a:p>
            <a:pPr marL="114300" lvl="0" indent="0" fontAlgn="base">
              <a:lnSpc>
                <a:spcPct val="150000"/>
              </a:lnSpc>
              <a:spcBef>
                <a:spcPct val="0"/>
              </a:spcBef>
              <a:spcAft>
                <a:spcPct val="0"/>
              </a:spcAft>
              <a:buClrTx/>
              <a:buNone/>
            </a:pPr>
            <a:r>
              <a:rPr lang="he-IL" sz="1800" b="1" dirty="0">
                <a:solidFill>
                  <a:prstClr val="black"/>
                </a:solidFill>
                <a:latin typeface="Arial" pitchFamily="34" charset="0"/>
                <a:cs typeface="David"/>
              </a:rPr>
              <a:t>בכל אחד קיים הפוטנציאל לפתח דרכי התמודדות מתוך שבעת התחומים, אולם כל אחד מפתח דפוס התמודדות ייחודי משלו. לרובנו יש דפוס או אופני התמודדות מועדפים וזמינים במצבים ובזמנים שונים. לרובנו יש </a:t>
            </a:r>
            <a:r>
              <a:rPr lang="he-IL" sz="1800" b="1" dirty="0" err="1">
                <a:solidFill>
                  <a:prstClr val="black"/>
                </a:solidFill>
                <a:latin typeface="Arial" pitchFamily="34" charset="0"/>
                <a:cs typeface="David"/>
              </a:rPr>
              <a:t>אופנויות</a:t>
            </a:r>
            <a:r>
              <a:rPr lang="he-IL" sz="1800" b="1" dirty="0">
                <a:solidFill>
                  <a:prstClr val="black"/>
                </a:solidFill>
                <a:latin typeface="Arial" pitchFamily="34" charset="0"/>
                <a:cs typeface="David"/>
              </a:rPr>
              <a:t> מפותחות יותר בצד </a:t>
            </a:r>
            <a:r>
              <a:rPr lang="he-IL" sz="1800" b="1" dirty="0" err="1">
                <a:solidFill>
                  <a:prstClr val="black"/>
                </a:solidFill>
                <a:latin typeface="Arial" pitchFamily="34" charset="0"/>
                <a:cs typeface="David"/>
              </a:rPr>
              <a:t>אופנויות</a:t>
            </a:r>
            <a:r>
              <a:rPr lang="he-IL" sz="1800" b="1" dirty="0">
                <a:solidFill>
                  <a:prstClr val="black"/>
                </a:solidFill>
                <a:latin typeface="Arial" pitchFamily="34" charset="0"/>
                <a:cs typeface="David"/>
              </a:rPr>
              <a:t> מפותחות פחות. הרחבת היריעה – העשרת דרכי ההתמודדות תעמיד לרשותנו משאבים רבים יותר בעת הצורך" (אילון ולהד, 1990).</a:t>
            </a:r>
            <a:endParaRPr lang="en-US" sz="1800" b="1" dirty="0">
              <a:solidFill>
                <a:prstClr val="black"/>
              </a:solidFill>
              <a:latin typeface="Arial" pitchFamily="34" charset="0"/>
              <a:cs typeface="Arial" pitchFamily="34" charset="0"/>
            </a:endParaRPr>
          </a:p>
          <a:p>
            <a:pPr marL="114300" indent="0">
              <a:spcBef>
                <a:spcPts val="600"/>
              </a:spcBef>
              <a:buNone/>
            </a:pPr>
            <a:endParaRPr lang="he-IL" sz="2400" b="1" u="sng" dirty="0" smtClean="0">
              <a:latin typeface="Times New Roman"/>
              <a:ea typeface="Times New Roman"/>
              <a:cs typeface="David"/>
            </a:endParaRPr>
          </a:p>
          <a:p>
            <a:pPr>
              <a:spcBef>
                <a:spcPts val="600"/>
              </a:spcBef>
            </a:pPr>
            <a:r>
              <a:rPr lang="he-IL" sz="2400" b="1" u="sng" dirty="0" smtClean="0">
                <a:latin typeface="Times New Roman"/>
                <a:ea typeface="Times New Roman"/>
                <a:cs typeface="David"/>
              </a:rPr>
              <a:t>ביסוד </a:t>
            </a:r>
            <a:r>
              <a:rPr lang="he-IL" sz="2400" b="1" u="sng" dirty="0">
                <a:latin typeface="Times New Roman"/>
                <a:ea typeface="Times New Roman"/>
                <a:cs typeface="David"/>
              </a:rPr>
              <a:t>המודל מגוון דפוסי התנהגות אנושית  </a:t>
            </a:r>
            <a:r>
              <a:rPr lang="he-IL" sz="2400" b="1" u="sng" dirty="0" smtClean="0">
                <a:latin typeface="Times New Roman"/>
                <a:ea typeface="Times New Roman"/>
                <a:cs typeface="David"/>
              </a:rPr>
              <a:t>להתמודדות:</a:t>
            </a:r>
            <a:endParaRPr lang="en-US" sz="2000" dirty="0">
              <a:latin typeface="Times New Roman"/>
              <a:ea typeface="Times New Roman"/>
            </a:endParaRPr>
          </a:p>
          <a:p>
            <a:pPr>
              <a:spcBef>
                <a:spcPts val="600"/>
              </a:spcBef>
            </a:pPr>
            <a:r>
              <a:rPr lang="he-IL" sz="2400" b="1" dirty="0">
                <a:latin typeface="Times New Roman"/>
                <a:ea typeface="Times New Roman"/>
                <a:cs typeface="David"/>
              </a:rPr>
              <a:t>ג=גוף</a:t>
            </a:r>
            <a:r>
              <a:rPr lang="he-IL" sz="2400" dirty="0">
                <a:latin typeface="Times New Roman"/>
                <a:ea typeface="Times New Roman"/>
                <a:cs typeface="David"/>
              </a:rPr>
              <a:t>: התמודדות תוך פעילות גופנית, מפעיל אחרים, צועד, מתרוצץ, שותה קפה.</a:t>
            </a:r>
            <a:endParaRPr lang="en-US" sz="2000" dirty="0">
              <a:latin typeface="Times New Roman"/>
              <a:ea typeface="Times New Roman"/>
            </a:endParaRPr>
          </a:p>
          <a:p>
            <a:pPr>
              <a:spcBef>
                <a:spcPts val="600"/>
              </a:spcBef>
            </a:pPr>
            <a:r>
              <a:rPr lang="he-IL" sz="2400" b="1" dirty="0">
                <a:latin typeface="Times New Roman"/>
                <a:ea typeface="Times New Roman"/>
                <a:cs typeface="David"/>
              </a:rPr>
              <a:t>ש=שכל</a:t>
            </a:r>
            <a:r>
              <a:rPr lang="he-IL" sz="2400" dirty="0">
                <a:latin typeface="Times New Roman"/>
                <a:ea typeface="Times New Roman"/>
                <a:cs typeface="David"/>
              </a:rPr>
              <a:t>: התנהלות </a:t>
            </a:r>
            <a:r>
              <a:rPr lang="he-IL" sz="2400" dirty="0" err="1">
                <a:latin typeface="Times New Roman"/>
                <a:ea typeface="Times New Roman"/>
                <a:cs typeface="David"/>
              </a:rPr>
              <a:t>ע"פי</a:t>
            </a:r>
            <a:r>
              <a:rPr lang="he-IL" sz="2400" dirty="0">
                <a:latin typeface="Times New Roman"/>
                <a:ea typeface="Times New Roman"/>
                <a:cs typeface="David"/>
              </a:rPr>
              <a:t> שכל והגיון, מציאותי, ניתוח מצב, נוהג </a:t>
            </a:r>
            <a:r>
              <a:rPr lang="he-IL" sz="2400" dirty="0" err="1">
                <a:latin typeface="Times New Roman"/>
                <a:ea typeface="Times New Roman"/>
                <a:cs typeface="David"/>
              </a:rPr>
              <a:t>ע"פי</a:t>
            </a:r>
            <a:r>
              <a:rPr lang="he-IL" sz="2400" dirty="0">
                <a:latin typeface="Times New Roman"/>
                <a:ea typeface="Times New Roman"/>
                <a:cs typeface="David"/>
              </a:rPr>
              <a:t> פק"ל, תכנון.</a:t>
            </a:r>
            <a:endParaRPr lang="en-US" sz="2000" dirty="0">
              <a:latin typeface="Times New Roman"/>
              <a:ea typeface="Times New Roman"/>
            </a:endParaRPr>
          </a:p>
          <a:p>
            <a:pPr>
              <a:spcBef>
                <a:spcPts val="600"/>
              </a:spcBef>
            </a:pPr>
            <a:r>
              <a:rPr lang="he-IL" sz="2400" b="1" dirty="0">
                <a:latin typeface="Times New Roman"/>
                <a:ea typeface="Times New Roman"/>
                <a:cs typeface="David"/>
              </a:rPr>
              <a:t>ר=רגש</a:t>
            </a:r>
            <a:r>
              <a:rPr lang="he-IL" sz="2400" dirty="0">
                <a:latin typeface="Times New Roman"/>
                <a:ea typeface="Times New Roman"/>
                <a:cs typeface="David"/>
              </a:rPr>
              <a:t>: מטה אוזן קשבת, תומך באחרים, מפגין רגשות באופן גלוי.</a:t>
            </a:r>
            <a:endParaRPr lang="en-US" sz="2000" dirty="0">
              <a:latin typeface="Times New Roman"/>
              <a:ea typeface="Times New Roman"/>
            </a:endParaRPr>
          </a:p>
          <a:p>
            <a:pPr>
              <a:spcBef>
                <a:spcPts val="600"/>
              </a:spcBef>
            </a:pPr>
            <a:r>
              <a:rPr lang="he-IL" sz="2400" b="1" dirty="0">
                <a:latin typeface="Times New Roman"/>
                <a:ea typeface="Times New Roman"/>
                <a:cs typeface="David"/>
              </a:rPr>
              <a:t>מ"א= מערכת אמונות</a:t>
            </a:r>
            <a:r>
              <a:rPr lang="he-IL" sz="2400" dirty="0">
                <a:latin typeface="Times New Roman"/>
                <a:ea typeface="Times New Roman"/>
                <a:cs typeface="David"/>
              </a:rPr>
              <a:t>: אדם המדווח על מיקוד שליטה פנימי, אמונה בעצמו, מתפלל, מעביר מסרים ברורים.</a:t>
            </a:r>
            <a:endParaRPr lang="en-US" sz="2000" dirty="0">
              <a:latin typeface="Times New Roman"/>
              <a:ea typeface="Times New Roman"/>
            </a:endParaRPr>
          </a:p>
          <a:p>
            <a:pPr>
              <a:spcBef>
                <a:spcPts val="600"/>
              </a:spcBef>
            </a:pPr>
            <a:r>
              <a:rPr lang="he-IL" sz="2400" b="1" dirty="0">
                <a:latin typeface="Times New Roman"/>
                <a:ea typeface="Times New Roman"/>
                <a:cs typeface="David"/>
              </a:rPr>
              <a:t>ח=חברה</a:t>
            </a:r>
            <a:r>
              <a:rPr lang="he-IL" sz="2400" dirty="0">
                <a:latin typeface="Times New Roman"/>
                <a:ea typeface="Times New Roman"/>
                <a:cs typeface="David"/>
              </a:rPr>
              <a:t>: טיפוס חברתי, מתייעץ, פיקוח, יועץ, מארגן, מפעיל את הקבוצה.</a:t>
            </a:r>
            <a:endParaRPr lang="en-US" sz="2000" dirty="0">
              <a:latin typeface="Times New Roman"/>
              <a:ea typeface="Times New Roman"/>
            </a:endParaRPr>
          </a:p>
          <a:p>
            <a:pPr>
              <a:spcBef>
                <a:spcPts val="600"/>
              </a:spcBef>
            </a:pPr>
            <a:r>
              <a:rPr lang="he-IL" sz="2400" b="1" dirty="0">
                <a:latin typeface="Times New Roman"/>
                <a:ea typeface="Times New Roman"/>
                <a:cs typeface="David"/>
              </a:rPr>
              <a:t>ד=דמיון</a:t>
            </a:r>
            <a:r>
              <a:rPr lang="he-IL" sz="2400" dirty="0">
                <a:latin typeface="Times New Roman"/>
                <a:ea typeface="Times New Roman"/>
                <a:cs typeface="David"/>
              </a:rPr>
              <a:t>: מדמיין מצבים חיוביים, יצירתי, שימוש במטאפורות.</a:t>
            </a:r>
            <a:endParaRPr lang="en-US" sz="2000" dirty="0">
              <a:latin typeface="Times New Roman"/>
              <a:ea typeface="Times New Roman"/>
            </a:endParaRPr>
          </a:p>
          <a:p>
            <a:endParaRPr lang="he-IL" dirty="0"/>
          </a:p>
        </p:txBody>
      </p:sp>
      <p:sp>
        <p:nvSpPr>
          <p:cNvPr id="4" name="מציין מיקום של מספר שקופית 3"/>
          <p:cNvSpPr>
            <a:spLocks noGrp="1"/>
          </p:cNvSpPr>
          <p:nvPr>
            <p:ph type="sldNum" sz="quarter" idx="12"/>
          </p:nvPr>
        </p:nvSpPr>
        <p:spPr/>
        <p:txBody>
          <a:bodyPr/>
          <a:lstStyle/>
          <a:p>
            <a:pPr>
              <a:defRPr/>
            </a:pPr>
            <a:fld id="{E8241649-FE63-43AC-9A21-8D4832DB6BAC}" type="slidenum">
              <a:rPr lang="he-IL" smtClean="0"/>
              <a:pPr>
                <a:defRPr/>
              </a:pPr>
              <a:t>8</a:t>
            </a:fld>
            <a:endParaRPr lang="en-US" dirty="0"/>
          </a:p>
        </p:txBody>
      </p:sp>
      <p:pic>
        <p:nvPicPr>
          <p:cNvPr id="5" name="תמונה 4"/>
          <p:cNvPicPr/>
          <p:nvPr/>
        </p:nvPicPr>
        <p:blipFill>
          <a:blip r:embed="rId2" cstate="print">
            <a:extLst>
              <a:ext uri="{28A0092B-C50C-407E-A947-70E740481C1C}">
                <a14:useLocalDpi xmlns:a14="http://schemas.microsoft.com/office/drawing/2010/main" val="0"/>
              </a:ext>
            </a:extLst>
          </a:blip>
          <a:stretch>
            <a:fillRect/>
          </a:stretch>
        </p:blipFill>
        <p:spPr>
          <a:xfrm>
            <a:off x="0" y="0"/>
            <a:ext cx="1039495" cy="805180"/>
          </a:xfrm>
          <a:prstGeom prst="rect">
            <a:avLst/>
          </a:prstGeom>
        </p:spPr>
      </p:pic>
    </p:spTree>
    <p:extLst>
      <p:ext uri="{BB962C8B-B14F-4D97-AF65-F5344CB8AC3E}">
        <p14:creationId xmlns:p14="http://schemas.microsoft.com/office/powerpoint/2010/main" val="293652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6"/>
          <p:cNvGrpSpPr>
            <a:grpSpLocks/>
          </p:cNvGrpSpPr>
          <p:nvPr/>
        </p:nvGrpSpPr>
        <p:grpSpPr bwMode="auto">
          <a:xfrm>
            <a:off x="1477963" y="1479550"/>
            <a:ext cx="5943600" cy="3536950"/>
            <a:chOff x="1488" y="1104"/>
            <a:chExt cx="3744" cy="2228"/>
          </a:xfrm>
        </p:grpSpPr>
        <p:pic>
          <p:nvPicPr>
            <p:cNvPr id="9221" name="Picture 11" descr="Banner70306"/>
            <p:cNvPicPr>
              <a:picLocks noChangeAspect="1" noChangeArrowheads="1"/>
            </p:cNvPicPr>
            <p:nvPr/>
          </p:nvPicPr>
          <p:blipFill>
            <a:blip r:embed="rId3" cstate="print"/>
            <a:srcRect/>
            <a:stretch>
              <a:fillRect/>
            </a:stretch>
          </p:blipFill>
          <p:spPr bwMode="auto">
            <a:xfrm>
              <a:off x="1488" y="1104"/>
              <a:ext cx="3744" cy="2228"/>
            </a:xfrm>
            <a:prstGeom prst="rect">
              <a:avLst/>
            </a:prstGeom>
            <a:noFill/>
            <a:ln w="9525">
              <a:noFill/>
              <a:miter lim="800000"/>
              <a:headEnd/>
              <a:tailEnd/>
            </a:ln>
          </p:spPr>
        </p:pic>
        <p:sp>
          <p:nvSpPr>
            <p:cNvPr id="9222" name="Rectangle 14"/>
            <p:cNvSpPr>
              <a:spLocks noChangeArrowheads="1"/>
            </p:cNvSpPr>
            <p:nvPr/>
          </p:nvSpPr>
          <p:spPr bwMode="auto">
            <a:xfrm>
              <a:off x="1728" y="1976"/>
              <a:ext cx="3216" cy="480"/>
            </a:xfrm>
            <a:prstGeom prst="rect">
              <a:avLst/>
            </a:prstGeom>
            <a:solidFill>
              <a:schemeClr val="bg1"/>
            </a:solidFill>
            <a:ln w="9525">
              <a:solidFill>
                <a:schemeClr val="bg1"/>
              </a:solidFill>
              <a:miter lim="800000"/>
              <a:headEnd/>
              <a:tailEnd/>
            </a:ln>
          </p:spPr>
          <p:txBody>
            <a:bodyPr wrap="none" anchor="ctr"/>
            <a:lstStyle/>
            <a:p>
              <a:endParaRPr lang="he-IL" dirty="0"/>
            </a:p>
          </p:txBody>
        </p:sp>
      </p:grpSp>
      <p:sp>
        <p:nvSpPr>
          <p:cNvPr id="9219" name="WordArt 7"/>
          <p:cNvSpPr>
            <a:spLocks noChangeArrowheads="1" noChangeShapeType="1" noTextEdit="1"/>
          </p:cNvSpPr>
          <p:nvPr/>
        </p:nvSpPr>
        <p:spPr bwMode="auto">
          <a:xfrm>
            <a:off x="1997075" y="2849563"/>
            <a:ext cx="4919663" cy="811212"/>
          </a:xfrm>
          <a:prstGeom prst="rect">
            <a:avLst/>
          </a:prstGeom>
        </p:spPr>
        <p:txBody>
          <a:bodyPr wrap="none" fromWordArt="1">
            <a:prstTxWarp prst="textPlain">
              <a:avLst>
                <a:gd name="adj" fmla="val 50000"/>
              </a:avLst>
            </a:prstTxWarp>
          </a:bodyPr>
          <a:lstStyle/>
          <a:p>
            <a:pPr algn="ctr"/>
            <a:r>
              <a:rPr lang="he-IL" sz="3600" kern="10" dirty="0">
                <a:ln w="9525">
                  <a:solidFill>
                    <a:srgbClr val="0099CC"/>
                  </a:solidFill>
                  <a:round/>
                  <a:headEnd/>
                  <a:tailEnd/>
                </a:ln>
                <a:solidFill>
                  <a:schemeClr val="folHlink"/>
                </a:solidFill>
                <a:effectLst>
                  <a:outerShdw dist="35921" dir="2700000" algn="ctr" rotWithShape="0">
                    <a:srgbClr val="00CCFF"/>
                  </a:outerShdw>
                </a:effectLst>
                <a:latin typeface="Arial"/>
                <a:cs typeface="Arial"/>
              </a:rPr>
              <a:t>תודה על ההקשבה!</a:t>
            </a:r>
          </a:p>
        </p:txBody>
      </p:sp>
      <p:pic>
        <p:nvPicPr>
          <p:cNvPr id="9220" name="Picture 3" descr="לוגו חדש"/>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850" y="5737225"/>
            <a:ext cx="1092200" cy="841375"/>
          </a:xfrm>
          <a:prstGeom prst="rect">
            <a:avLst/>
          </a:prstGeom>
          <a:noFill/>
          <a:ln w="9525">
            <a:noFill/>
            <a:miter lim="800000"/>
            <a:headEnd/>
            <a:tailEnd/>
          </a:ln>
        </p:spPr>
      </p:pic>
      <p:sp>
        <p:nvSpPr>
          <p:cNvPr id="3" name="מציין מיקום של מספר שקופית 2"/>
          <p:cNvSpPr>
            <a:spLocks noGrp="1"/>
          </p:cNvSpPr>
          <p:nvPr>
            <p:ph type="sldNum" sz="quarter" idx="12"/>
          </p:nvPr>
        </p:nvSpPr>
        <p:spPr/>
        <p:txBody>
          <a:bodyPr/>
          <a:lstStyle/>
          <a:p>
            <a:pPr>
              <a:defRPr/>
            </a:pPr>
            <a:fld id="{2D93F01B-CBE7-4ADD-8A78-48D2A4B38507}" type="slidenum">
              <a:rPr lang="he-IL" smtClean="0"/>
              <a:pPr>
                <a:defRPr/>
              </a:pPr>
              <a:t>9</a:t>
            </a:fld>
            <a:endParaRPr lang="en-US" dirty="0"/>
          </a:p>
        </p:txBody>
      </p:sp>
    </p:spTree>
    <p:extLst>
      <p:ext uri="{BB962C8B-B14F-4D97-AF65-F5344CB8AC3E}">
        <p14:creationId xmlns:p14="http://schemas.microsoft.com/office/powerpoint/2010/main" val="4045639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קירבה">
  <a:themeElements>
    <a:clrScheme name="קירבה">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קירבה">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129</TotalTime>
  <Words>510</Words>
  <Application>Microsoft Office PowerPoint</Application>
  <PresentationFormat>‫הצגה על המסך (4:3)</PresentationFormat>
  <Paragraphs>77</Paragraphs>
  <Slides>9</Slides>
  <Notes>3</Notes>
  <HiddenSlides>0</HiddenSlides>
  <MMClips>0</MMClips>
  <ScaleCrop>false</ScaleCrop>
  <HeadingPairs>
    <vt:vector size="6" baseType="variant">
      <vt:variant>
        <vt:lpstr>ערכת נושא</vt:lpstr>
      </vt:variant>
      <vt:variant>
        <vt:i4>1</vt:i4>
      </vt:variant>
      <vt:variant>
        <vt:lpstr>שרתי OLE מוטבעים</vt:lpstr>
      </vt:variant>
      <vt:variant>
        <vt:i4>2</vt:i4>
      </vt:variant>
      <vt:variant>
        <vt:lpstr>כותרות שקופיות</vt:lpstr>
      </vt:variant>
      <vt:variant>
        <vt:i4>9</vt:i4>
      </vt:variant>
    </vt:vector>
  </HeadingPairs>
  <TitlesOfParts>
    <vt:vector size="12" baseType="lpstr">
      <vt:lpstr>קירבה</vt:lpstr>
      <vt:lpstr>מסמך</vt:lpstr>
      <vt:lpstr>אובייקט מעטפת של כורך האובייקטים</vt:lpstr>
      <vt:lpstr>מצגת של PowerPoint</vt:lpstr>
      <vt:lpstr>מודל ההתערבות החד-פעמית</vt:lpstr>
      <vt:lpstr>מודל ההתערבות החד-פעמית- המשך</vt:lpstr>
      <vt:lpstr>פרוטוקול שיחת חירום</vt:lpstr>
      <vt:lpstr>דגשים נוספים בשיחה</vt:lpstr>
      <vt:lpstr>מצגת של PowerPoint</vt:lpstr>
      <vt:lpstr>מצגת של PowerPoint</vt:lpstr>
      <vt:lpstr>מודל "גשר מאחד" – מולי להד</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Gila Sella</dc:creator>
  <cp:lastModifiedBy>Gila Sella</cp:lastModifiedBy>
  <cp:revision>8</cp:revision>
  <dcterms:created xsi:type="dcterms:W3CDTF">2015-05-11T12:13:03Z</dcterms:created>
  <dcterms:modified xsi:type="dcterms:W3CDTF">2016-03-07T11:55:53Z</dcterms:modified>
</cp:coreProperties>
</file>